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10287000" cx="18288000"/>
  <p:notesSz cx="6858000" cy="9144000"/>
  <p:embeddedFontLst>
    <p:embeddedFont>
      <p:font typeface="League Spartan"/>
      <p:regular r:id="rId33"/>
      <p:bold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Raleway Black"/>
      <p:bold r:id="rId39"/>
      <p:boldItalic r:id="rId40"/>
    </p:embeddedFont>
    <p:embeddedFont>
      <p:font typeface="Gochi Hand"/>
      <p:regular r:id="rId41"/>
    </p:embeddedFont>
    <p:embeddedFont>
      <p:font typeface="Abhaya Libre"/>
      <p:regular r:id="rId42"/>
      <p:bold r:id="rId43"/>
    </p:embeddedFont>
    <p:embeddedFont>
      <p:font typeface="Mina"/>
      <p:regular r:id="rId44"/>
      <p:bold r:id="rId45"/>
    </p:embeddedFont>
    <p:embeddedFont>
      <p:font typeface="Open Sans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jLRGgBiHLaPxLVZJqzGJhJds3S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Black-boldItalic.fntdata"/><Relationship Id="rId20" Type="http://schemas.openxmlformats.org/officeDocument/2006/relationships/slide" Target="slides/slide15.xml"/><Relationship Id="rId42" Type="http://schemas.openxmlformats.org/officeDocument/2006/relationships/font" Target="fonts/AbhayaLibre-regular.fntdata"/><Relationship Id="rId41" Type="http://schemas.openxmlformats.org/officeDocument/2006/relationships/font" Target="fonts/GochiHand-regular.fntdata"/><Relationship Id="rId22" Type="http://schemas.openxmlformats.org/officeDocument/2006/relationships/slide" Target="slides/slide17.xml"/><Relationship Id="rId44" Type="http://schemas.openxmlformats.org/officeDocument/2006/relationships/font" Target="fonts/Mina-regular.fntdata"/><Relationship Id="rId21" Type="http://schemas.openxmlformats.org/officeDocument/2006/relationships/slide" Target="slides/slide16.xml"/><Relationship Id="rId43" Type="http://schemas.openxmlformats.org/officeDocument/2006/relationships/font" Target="fonts/AbhayaLibre-bold.fntdata"/><Relationship Id="rId24" Type="http://schemas.openxmlformats.org/officeDocument/2006/relationships/slide" Target="slides/slide19.xml"/><Relationship Id="rId46" Type="http://schemas.openxmlformats.org/officeDocument/2006/relationships/font" Target="fonts/OpenSans-bold.fntdata"/><Relationship Id="rId23" Type="http://schemas.openxmlformats.org/officeDocument/2006/relationships/slide" Target="slides/slide18.xml"/><Relationship Id="rId45" Type="http://schemas.openxmlformats.org/officeDocument/2006/relationships/font" Target="fonts/Min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eagueSpartan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font" Target="fonts/LeagueSpartan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RalewayBlack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33.png"/><Relationship Id="rId7" Type="http://schemas.openxmlformats.org/officeDocument/2006/relationships/image" Target="../media/image6.png"/><Relationship Id="rId8" Type="http://schemas.openxmlformats.org/officeDocument/2006/relationships/image" Target="../media/image2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2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44.png"/><Relationship Id="rId11" Type="http://schemas.openxmlformats.org/officeDocument/2006/relationships/image" Target="../media/image51.png"/><Relationship Id="rId10" Type="http://schemas.openxmlformats.org/officeDocument/2006/relationships/image" Target="../media/image43.png"/><Relationship Id="rId9" Type="http://schemas.openxmlformats.org/officeDocument/2006/relationships/image" Target="../media/image57.png"/><Relationship Id="rId5" Type="http://schemas.openxmlformats.org/officeDocument/2006/relationships/image" Target="../media/image10.png"/><Relationship Id="rId6" Type="http://schemas.openxmlformats.org/officeDocument/2006/relationships/image" Target="../media/image48.png"/><Relationship Id="rId7" Type="http://schemas.openxmlformats.org/officeDocument/2006/relationships/image" Target="../media/image34.png"/><Relationship Id="rId8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49.png"/><Relationship Id="rId5" Type="http://schemas.openxmlformats.org/officeDocument/2006/relationships/image" Target="../media/image38.png"/><Relationship Id="rId6" Type="http://schemas.openxmlformats.org/officeDocument/2006/relationships/image" Target="../media/image5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jp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5" Type="http://schemas.openxmlformats.org/officeDocument/2006/relationships/image" Target="../media/image30.png"/><Relationship Id="rId6" Type="http://schemas.openxmlformats.org/officeDocument/2006/relationships/image" Target="../media/image1.png"/><Relationship Id="rId7" Type="http://schemas.openxmlformats.org/officeDocument/2006/relationships/image" Target="../media/image27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jpg"/><Relationship Id="rId4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flipH="1">
            <a:off x="-898126" y="0"/>
            <a:ext cx="9556742" cy="10287000"/>
          </a:xfrm>
          <a:custGeom>
            <a:rect b="b" l="l" r="r" t="t"/>
            <a:pathLst>
              <a:path extrusionOk="0" h="10287000" w="9556742">
                <a:moveTo>
                  <a:pt x="9556742" y="0"/>
                </a:moveTo>
                <a:lnTo>
                  <a:pt x="0" y="0"/>
                </a:lnTo>
                <a:lnTo>
                  <a:pt x="0" y="10287000"/>
                </a:lnTo>
                <a:lnTo>
                  <a:pt x="9556742" y="10287000"/>
                </a:lnTo>
                <a:lnTo>
                  <a:pt x="955674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422" l="-184000" r="-31955" t="-16892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9144000" y="2020403"/>
            <a:ext cx="7786808" cy="979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89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LOCAL SEO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9144000" y="3085562"/>
            <a:ext cx="9006878" cy="1775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41" u="none" cap="none" strike="noStrike">
                <a:solidFill>
                  <a:srgbClr val="31EFC3"/>
                </a:solidFill>
                <a:latin typeface="Raleway Black"/>
                <a:ea typeface="Raleway Black"/>
                <a:cs typeface="Raleway Black"/>
                <a:sym typeface="Raleway Black"/>
              </a:rPr>
              <a:t>FROM BASICS</a:t>
            </a:r>
            <a:endParaRPr/>
          </a:p>
        </p:txBody>
      </p:sp>
      <p:grpSp>
        <p:nvGrpSpPr>
          <p:cNvPr id="87" name="Google Shape;87;p1"/>
          <p:cNvGrpSpPr/>
          <p:nvPr/>
        </p:nvGrpSpPr>
        <p:grpSpPr>
          <a:xfrm>
            <a:off x="13647439" y="219075"/>
            <a:ext cx="4415493" cy="614762"/>
            <a:chOff x="0" y="0"/>
            <a:chExt cx="5887324" cy="819682"/>
          </a:xfrm>
        </p:grpSpPr>
        <p:sp>
          <p:nvSpPr>
            <p:cNvPr id="88" name="Google Shape;88;p1"/>
            <p:cNvSpPr/>
            <p:nvPr/>
          </p:nvSpPr>
          <p:spPr>
            <a:xfrm>
              <a:off x="1437622" y="0"/>
              <a:ext cx="4449702" cy="819682"/>
            </a:xfrm>
            <a:custGeom>
              <a:rect b="b" l="l" r="r" t="t"/>
              <a:pathLst>
                <a:path extrusionOk="0" h="819682" w="4449702">
                  <a:moveTo>
                    <a:pt x="0" y="0"/>
                  </a:moveTo>
                  <a:lnTo>
                    <a:pt x="4449703" y="0"/>
                  </a:lnTo>
                  <a:lnTo>
                    <a:pt x="4449703" y="819682"/>
                  </a:lnTo>
                  <a:lnTo>
                    <a:pt x="0" y="8196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9" name="Google Shape;89;p1"/>
            <p:cNvSpPr txBox="1"/>
            <p:nvPr/>
          </p:nvSpPr>
          <p:spPr>
            <a:xfrm>
              <a:off x="0" y="336479"/>
              <a:ext cx="1437622" cy="272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POWERED BY</a:t>
              </a:r>
              <a:endParaRPr/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9144000" y="4962525"/>
            <a:ext cx="8235237" cy="3241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7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TO MASTER CLASS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9144000" y="8770449"/>
            <a:ext cx="9174921" cy="886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6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 + AI STUFF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/>
          <p:nvPr/>
        </p:nvSpPr>
        <p:spPr>
          <a:xfrm flipH="1">
            <a:off x="9078344" y="-72334"/>
            <a:ext cx="9209646" cy="8229600"/>
          </a:xfrm>
          <a:custGeom>
            <a:rect b="b" l="l" r="r" t="t"/>
            <a:pathLst>
              <a:path extrusionOk="0" h="8229600" w="9209646">
                <a:moveTo>
                  <a:pt x="0" y="0"/>
                </a:moveTo>
                <a:lnTo>
                  <a:pt x="9209647" y="0"/>
                </a:lnTo>
                <a:lnTo>
                  <a:pt x="92096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015" r="-17015" t="0"/>
            </a:stretch>
          </a:blipFill>
          <a:ln>
            <a:noFill/>
          </a:ln>
        </p:spPr>
      </p:sp>
      <p:sp>
        <p:nvSpPr>
          <p:cNvPr id="238" name="Google Shape;238;p11"/>
          <p:cNvSpPr txBox="1"/>
          <p:nvPr/>
        </p:nvSpPr>
        <p:spPr>
          <a:xfrm>
            <a:off x="2124727" y="1088960"/>
            <a:ext cx="6497901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Hiring Strategy</a:t>
            </a:r>
            <a:endParaRPr/>
          </a:p>
        </p:txBody>
      </p:sp>
      <p:sp>
        <p:nvSpPr>
          <p:cNvPr id="239" name="Google Shape;239;p11"/>
          <p:cNvSpPr txBox="1"/>
          <p:nvPr/>
        </p:nvSpPr>
        <p:spPr>
          <a:xfrm>
            <a:off x="1028700" y="4675862"/>
            <a:ext cx="14216127" cy="4255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2596" lvl="1" marL="745193" marR="0" rtl="0" algn="l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A.B.H</a:t>
            </a:r>
            <a:endParaRPr/>
          </a:p>
          <a:p>
            <a:pPr indent="-372596" lvl="1" marL="745193" marR="0" rtl="0" algn="l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Bottle Neck</a:t>
            </a:r>
            <a:endParaRPr/>
          </a:p>
          <a:p>
            <a:pPr indent="-372596" lvl="1" marL="745193" marR="0" rtl="0" algn="l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Loyalty through buy-in</a:t>
            </a:r>
            <a:endParaRPr/>
          </a:p>
          <a:p>
            <a:pPr indent="-372596" lvl="1" marL="745193" marR="0" rtl="0" algn="l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endParaRPr/>
          </a:p>
          <a:p>
            <a:pPr indent="-372596" lvl="1" marL="745193" marR="0" rtl="0" algn="l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Char char="•"/>
            </a:pPr>
            <a:r>
              <a:rPr b="1" i="0" lang="en-US" sz="34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Retention</a:t>
            </a:r>
            <a:endParaRPr/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45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4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 your employees, and you'll develop your company.</a:t>
            </a:r>
            <a:endParaRPr/>
          </a:p>
        </p:txBody>
      </p:sp>
      <p:sp>
        <p:nvSpPr>
          <p:cNvPr id="240" name="Google Shape;240;p11"/>
          <p:cNvSpPr/>
          <p:nvPr/>
        </p:nvSpPr>
        <p:spPr>
          <a:xfrm flipH="1">
            <a:off x="15579279" y="7595200"/>
            <a:ext cx="2708721" cy="2691791"/>
          </a:xfrm>
          <a:custGeom>
            <a:rect b="b" l="l" r="r" t="t"/>
            <a:pathLst>
              <a:path extrusionOk="0" h="2691791" w="2708721">
                <a:moveTo>
                  <a:pt x="2708721" y="0"/>
                </a:moveTo>
                <a:lnTo>
                  <a:pt x="0" y="0"/>
                </a:lnTo>
                <a:lnTo>
                  <a:pt x="0" y="2691791"/>
                </a:lnTo>
                <a:lnTo>
                  <a:pt x="2708721" y="2691791"/>
                </a:lnTo>
                <a:lnTo>
                  <a:pt x="270872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1" name="Google Shape;241;p11"/>
          <p:cNvGrpSpPr/>
          <p:nvPr/>
        </p:nvGrpSpPr>
        <p:grpSpPr>
          <a:xfrm>
            <a:off x="1028700" y="1028700"/>
            <a:ext cx="926543" cy="944311"/>
            <a:chOff x="0" y="0"/>
            <a:chExt cx="812800" cy="828387"/>
          </a:xfrm>
        </p:grpSpPr>
        <p:sp>
          <p:nvSpPr>
            <p:cNvPr id="242" name="Google Shape;242;p11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1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1"/>
          <p:cNvSpPr txBox="1"/>
          <p:nvPr/>
        </p:nvSpPr>
        <p:spPr>
          <a:xfrm>
            <a:off x="1028700" y="2708188"/>
            <a:ext cx="75939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59" u="none" cap="none" strike="noStrike">
                <a:solidFill>
                  <a:srgbClr val="31EFC3"/>
                </a:solidFill>
                <a:latin typeface="Montserrat"/>
                <a:ea typeface="Montserrat"/>
                <a:cs typeface="Montserrat"/>
                <a:sym typeface="Montserrat"/>
              </a:rPr>
              <a:t>Largest struggle for growing schools.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627" r="-9627" t="0"/>
            </a:stretch>
          </a:blipFill>
          <a:ln>
            <a:noFill/>
          </a:ln>
        </p:spPr>
      </p:sp>
      <p:grpSp>
        <p:nvGrpSpPr>
          <p:cNvPr id="250" name="Google Shape;250;p12"/>
          <p:cNvGrpSpPr/>
          <p:nvPr/>
        </p:nvGrpSpPr>
        <p:grpSpPr>
          <a:xfrm>
            <a:off x="897653" y="3769587"/>
            <a:ext cx="16492694" cy="4755409"/>
            <a:chOff x="0" y="-47625"/>
            <a:chExt cx="4343755" cy="1252453"/>
          </a:xfrm>
        </p:grpSpPr>
        <p:sp>
          <p:nvSpPr>
            <p:cNvPr id="251" name="Google Shape;251;p12"/>
            <p:cNvSpPr/>
            <p:nvPr/>
          </p:nvSpPr>
          <p:spPr>
            <a:xfrm>
              <a:off x="0" y="0"/>
              <a:ext cx="4343755" cy="1204828"/>
            </a:xfrm>
            <a:custGeom>
              <a:rect b="b" l="l" r="r" t="t"/>
              <a:pathLst>
                <a:path extrusionOk="0" h="1204828" w="4343755">
                  <a:moveTo>
                    <a:pt x="23940" y="0"/>
                  </a:moveTo>
                  <a:lnTo>
                    <a:pt x="4319815" y="0"/>
                  </a:lnTo>
                  <a:cubicBezTo>
                    <a:pt x="4333036" y="0"/>
                    <a:pt x="4343755" y="10718"/>
                    <a:pt x="4343755" y="23940"/>
                  </a:cubicBezTo>
                  <a:lnTo>
                    <a:pt x="4343755" y="1180888"/>
                  </a:lnTo>
                  <a:cubicBezTo>
                    <a:pt x="4343755" y="1194110"/>
                    <a:pt x="4333036" y="1204828"/>
                    <a:pt x="4319815" y="1204828"/>
                  </a:cubicBezTo>
                  <a:lnTo>
                    <a:pt x="23940" y="1204828"/>
                  </a:lnTo>
                  <a:cubicBezTo>
                    <a:pt x="10718" y="1204828"/>
                    <a:pt x="0" y="1194110"/>
                    <a:pt x="0" y="1180888"/>
                  </a:cubicBezTo>
                  <a:lnTo>
                    <a:pt x="0" y="23940"/>
                  </a:lnTo>
                  <a:cubicBezTo>
                    <a:pt x="0" y="10718"/>
                    <a:pt x="10718" y="0"/>
                    <a:pt x="239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2"/>
            <p:cNvSpPr txBox="1"/>
            <p:nvPr/>
          </p:nvSpPr>
          <p:spPr>
            <a:xfrm>
              <a:off x="0" y="-47625"/>
              <a:ext cx="4343755" cy="1252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2"/>
          <p:cNvGrpSpPr/>
          <p:nvPr/>
        </p:nvGrpSpPr>
        <p:grpSpPr>
          <a:xfrm>
            <a:off x="1075482" y="4299079"/>
            <a:ext cx="1648854" cy="1706822"/>
            <a:chOff x="0" y="-28575"/>
            <a:chExt cx="812800" cy="841375"/>
          </a:xfrm>
        </p:grpSpPr>
        <p:sp>
          <p:nvSpPr>
            <p:cNvPr id="254" name="Google Shape;254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/>
            </a:p>
          </p:txBody>
        </p:sp>
      </p:grpSp>
      <p:grpSp>
        <p:nvGrpSpPr>
          <p:cNvPr id="256" name="Google Shape;256;p12"/>
          <p:cNvGrpSpPr/>
          <p:nvPr/>
        </p:nvGrpSpPr>
        <p:grpSpPr>
          <a:xfrm>
            <a:off x="9190782" y="4299079"/>
            <a:ext cx="1648854" cy="1706822"/>
            <a:chOff x="0" y="-28575"/>
            <a:chExt cx="812800" cy="841375"/>
          </a:xfrm>
        </p:grpSpPr>
        <p:sp>
          <p:nvSpPr>
            <p:cNvPr id="257" name="Google Shape;257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/>
            </a:p>
          </p:txBody>
        </p:sp>
      </p:grpSp>
      <p:grpSp>
        <p:nvGrpSpPr>
          <p:cNvPr id="259" name="Google Shape;259;p12"/>
          <p:cNvGrpSpPr/>
          <p:nvPr/>
        </p:nvGrpSpPr>
        <p:grpSpPr>
          <a:xfrm>
            <a:off x="1075482" y="6290271"/>
            <a:ext cx="1648854" cy="1706822"/>
            <a:chOff x="0" y="-28575"/>
            <a:chExt cx="812800" cy="841375"/>
          </a:xfrm>
        </p:grpSpPr>
        <p:sp>
          <p:nvSpPr>
            <p:cNvPr id="260" name="Google Shape;260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/>
            </a:p>
          </p:txBody>
        </p:sp>
      </p:grpSp>
      <p:grpSp>
        <p:nvGrpSpPr>
          <p:cNvPr id="262" name="Google Shape;262;p12"/>
          <p:cNvGrpSpPr/>
          <p:nvPr/>
        </p:nvGrpSpPr>
        <p:grpSpPr>
          <a:xfrm>
            <a:off x="9190782" y="6290271"/>
            <a:ext cx="1648854" cy="1706822"/>
            <a:chOff x="0" y="-28575"/>
            <a:chExt cx="812800" cy="841375"/>
          </a:xfrm>
        </p:grpSpPr>
        <p:sp>
          <p:nvSpPr>
            <p:cNvPr id="263" name="Google Shape;263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2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/>
            </a:p>
          </p:txBody>
        </p:sp>
      </p:grpSp>
      <p:sp>
        <p:nvSpPr>
          <p:cNvPr id="265" name="Google Shape;265;p12"/>
          <p:cNvSpPr/>
          <p:nvPr/>
        </p:nvSpPr>
        <p:spPr>
          <a:xfrm rot="10800000">
            <a:off x="15776433" y="-111720"/>
            <a:ext cx="2574080" cy="2557992"/>
          </a:xfrm>
          <a:custGeom>
            <a:rect b="b" l="l" r="r" t="t"/>
            <a:pathLst>
              <a:path extrusionOk="0" h="2557992" w="2574080">
                <a:moveTo>
                  <a:pt x="2574080" y="2557993"/>
                </a:moveTo>
                <a:lnTo>
                  <a:pt x="0" y="2557993"/>
                </a:lnTo>
                <a:lnTo>
                  <a:pt x="0" y="0"/>
                </a:lnTo>
                <a:lnTo>
                  <a:pt x="2574080" y="0"/>
                </a:lnTo>
                <a:lnTo>
                  <a:pt x="2574080" y="255799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2"/>
          <p:cNvSpPr/>
          <p:nvPr/>
        </p:nvSpPr>
        <p:spPr>
          <a:xfrm flipH="1" rot="10800000">
            <a:off x="-80511" y="0"/>
            <a:ext cx="2574080" cy="2557992"/>
          </a:xfrm>
          <a:custGeom>
            <a:rect b="b" l="l" r="r" t="t"/>
            <a:pathLst>
              <a:path extrusionOk="0" h="2557992" w="2574080">
                <a:moveTo>
                  <a:pt x="0" y="2557992"/>
                </a:moveTo>
                <a:lnTo>
                  <a:pt x="2574080" y="2557992"/>
                </a:lnTo>
                <a:lnTo>
                  <a:pt x="2574080" y="0"/>
                </a:lnTo>
                <a:lnTo>
                  <a:pt x="0" y="0"/>
                </a:lnTo>
                <a:lnTo>
                  <a:pt x="0" y="255799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2"/>
          <p:cNvSpPr txBox="1"/>
          <p:nvPr/>
        </p:nvSpPr>
        <p:spPr>
          <a:xfrm>
            <a:off x="4583521" y="1145116"/>
            <a:ext cx="9102960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Customer Support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11192061" y="5249943"/>
            <a:ext cx="575513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See slide 4.</a:t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3079994" y="5249943"/>
            <a:ext cx="575513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BT is miraculous.....but it's not a human.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3079994" y="7192690"/>
            <a:ext cx="575513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Everyone is fighting a war.</a:t>
            </a:r>
            <a:endParaRPr/>
          </a:p>
        </p:txBody>
      </p:sp>
      <p:sp>
        <p:nvSpPr>
          <p:cNvPr id="271" name="Google Shape;271;p12"/>
          <p:cNvSpPr txBox="1"/>
          <p:nvPr/>
        </p:nvSpPr>
        <p:spPr>
          <a:xfrm>
            <a:off x="11192061" y="7192690"/>
            <a:ext cx="5755130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People are crazy.</a:t>
            </a:r>
            <a:endParaRPr/>
          </a:p>
        </p:txBody>
      </p:sp>
      <p:sp>
        <p:nvSpPr>
          <p:cNvPr id="272" name="Google Shape;272;p12"/>
          <p:cNvSpPr txBox="1"/>
          <p:nvPr/>
        </p:nvSpPr>
        <p:spPr>
          <a:xfrm>
            <a:off x="11192061" y="4619625"/>
            <a:ext cx="549105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Must align with values</a:t>
            </a:r>
            <a:endParaRPr/>
          </a:p>
        </p:txBody>
      </p:sp>
      <p:sp>
        <p:nvSpPr>
          <p:cNvPr id="273" name="Google Shape;273;p12"/>
          <p:cNvSpPr txBox="1"/>
          <p:nvPr/>
        </p:nvSpPr>
        <p:spPr>
          <a:xfrm>
            <a:off x="3079994" y="4657600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</a:t>
            </a:r>
            <a:r>
              <a:rPr b="1" i="0" lang="en-US" sz="3000" u="none" cap="none" strike="noStrike">
                <a:solidFill>
                  <a:srgbClr val="31EFC3"/>
                </a:solidFill>
                <a:latin typeface="Montserrat"/>
                <a:ea typeface="Montserrat"/>
                <a:cs typeface="Montserrat"/>
                <a:sym typeface="Montserrat"/>
              </a:rPr>
              <a:t>NOT</a:t>
            </a:r>
            <a:r>
              <a:rPr b="1" i="0" lang="en-US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be replaced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3079994" y="6643415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Must be personal</a:t>
            </a:r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11192061" y="6643415"/>
            <a:ext cx="5307119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Must be sustainable</a:t>
            </a:r>
            <a:endParaRPr/>
          </a:p>
        </p:txBody>
      </p:sp>
      <p:grpSp>
        <p:nvGrpSpPr>
          <p:cNvPr id="276" name="Google Shape;276;p12"/>
          <p:cNvGrpSpPr/>
          <p:nvPr/>
        </p:nvGrpSpPr>
        <p:grpSpPr>
          <a:xfrm>
            <a:off x="4285467" y="1146671"/>
            <a:ext cx="926543" cy="944311"/>
            <a:chOff x="0" y="0"/>
            <a:chExt cx="812800" cy="828387"/>
          </a:xfrm>
        </p:grpSpPr>
        <p:sp>
          <p:nvSpPr>
            <p:cNvPr id="277" name="Google Shape;277;p12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2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3"/>
          <p:cNvGrpSpPr/>
          <p:nvPr/>
        </p:nvGrpSpPr>
        <p:grpSpPr>
          <a:xfrm>
            <a:off x="10046646" y="3861858"/>
            <a:ext cx="7899731" cy="5352277"/>
            <a:chOff x="0" y="-47625"/>
            <a:chExt cx="2080574" cy="1409644"/>
          </a:xfrm>
        </p:grpSpPr>
        <p:sp>
          <p:nvSpPr>
            <p:cNvPr id="284" name="Google Shape;284;p13"/>
            <p:cNvSpPr/>
            <p:nvPr/>
          </p:nvSpPr>
          <p:spPr>
            <a:xfrm>
              <a:off x="0" y="0"/>
              <a:ext cx="2080574" cy="1362019"/>
            </a:xfrm>
            <a:custGeom>
              <a:rect b="b" l="l" r="r" t="t"/>
              <a:pathLst>
                <a:path extrusionOk="0" h="1362019" w="2080574">
                  <a:moveTo>
                    <a:pt x="49982" y="0"/>
                  </a:moveTo>
                  <a:lnTo>
                    <a:pt x="2030593" y="0"/>
                  </a:lnTo>
                  <a:cubicBezTo>
                    <a:pt x="2043848" y="0"/>
                    <a:pt x="2056561" y="5266"/>
                    <a:pt x="2065935" y="14639"/>
                  </a:cubicBezTo>
                  <a:cubicBezTo>
                    <a:pt x="2075308" y="24013"/>
                    <a:pt x="2080574" y="36726"/>
                    <a:pt x="2080574" y="49982"/>
                  </a:cubicBezTo>
                  <a:lnTo>
                    <a:pt x="2080574" y="1312037"/>
                  </a:lnTo>
                  <a:cubicBezTo>
                    <a:pt x="2080574" y="1325293"/>
                    <a:pt x="2075308" y="1338006"/>
                    <a:pt x="2065935" y="1347380"/>
                  </a:cubicBezTo>
                  <a:cubicBezTo>
                    <a:pt x="2056561" y="1356753"/>
                    <a:pt x="2043848" y="1362019"/>
                    <a:pt x="2030593" y="1362019"/>
                  </a:cubicBezTo>
                  <a:lnTo>
                    <a:pt x="49982" y="1362019"/>
                  </a:lnTo>
                  <a:cubicBezTo>
                    <a:pt x="36726" y="1362019"/>
                    <a:pt x="24013" y="1356753"/>
                    <a:pt x="14639" y="1347380"/>
                  </a:cubicBezTo>
                  <a:cubicBezTo>
                    <a:pt x="5266" y="1338006"/>
                    <a:pt x="0" y="1325293"/>
                    <a:pt x="0" y="1312037"/>
                  </a:cubicBezTo>
                  <a:lnTo>
                    <a:pt x="0" y="49982"/>
                  </a:lnTo>
                  <a:cubicBezTo>
                    <a:pt x="0" y="36726"/>
                    <a:pt x="5266" y="24013"/>
                    <a:pt x="14639" y="14639"/>
                  </a:cubicBezTo>
                  <a:cubicBezTo>
                    <a:pt x="24013" y="5266"/>
                    <a:pt x="36726" y="0"/>
                    <a:pt x="49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0" y="-47625"/>
              <a:ext cx="2080574" cy="1409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3"/>
          <p:cNvSpPr/>
          <p:nvPr/>
        </p:nvSpPr>
        <p:spPr>
          <a:xfrm>
            <a:off x="5825" y="3568951"/>
            <a:ext cx="9132360" cy="6718058"/>
          </a:xfrm>
          <a:custGeom>
            <a:rect b="b" l="l" r="r" t="t"/>
            <a:pathLst>
              <a:path extrusionOk="0" h="7634157" w="11451235">
                <a:moveTo>
                  <a:pt x="0" y="0"/>
                </a:moveTo>
                <a:lnTo>
                  <a:pt x="11451235" y="0"/>
                </a:lnTo>
                <a:lnTo>
                  <a:pt x="11451235" y="7634156"/>
                </a:lnTo>
                <a:lnTo>
                  <a:pt x="0" y="7634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3"/>
          <p:cNvSpPr txBox="1"/>
          <p:nvPr/>
        </p:nvSpPr>
        <p:spPr>
          <a:xfrm>
            <a:off x="2171700" y="1006540"/>
            <a:ext cx="1155528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Customer Trends &amp; Goals</a:t>
            </a:r>
            <a:endParaRPr/>
          </a:p>
        </p:txBody>
      </p:sp>
      <p:sp>
        <p:nvSpPr>
          <p:cNvPr id="288" name="Google Shape;288;p13"/>
          <p:cNvSpPr txBox="1"/>
          <p:nvPr/>
        </p:nvSpPr>
        <p:spPr>
          <a:xfrm>
            <a:off x="10609065" y="5015515"/>
            <a:ext cx="64065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26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Consider:</a:t>
            </a:r>
            <a:endParaRPr/>
          </a:p>
          <a:p>
            <a:pPr indent="-240338" lvl="1" marL="480676" marR="0" rtl="0" algn="just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1F1A3E"/>
              </a:buClr>
              <a:buSzPts val="2226"/>
              <a:buFont typeface="Arial"/>
              <a:buChar char="•"/>
            </a:pPr>
            <a:r>
              <a:rPr b="0" i="0" lang="en-US" sz="2226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Demographic </a:t>
            </a:r>
            <a:endParaRPr/>
          </a:p>
          <a:p>
            <a:pPr indent="-240338" lvl="1" marL="480676" marR="0" rtl="0" algn="just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1F1A3E"/>
              </a:buClr>
              <a:buSzPts val="2226"/>
              <a:buFont typeface="Arial"/>
              <a:buChar char="•"/>
            </a:pPr>
            <a:r>
              <a:rPr b="0" i="0" lang="en-US" sz="2226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Follow Up</a:t>
            </a:r>
            <a:endParaRPr/>
          </a:p>
        </p:txBody>
      </p:sp>
      <p:sp>
        <p:nvSpPr>
          <p:cNvPr id="289" name="Google Shape;289;p13"/>
          <p:cNvSpPr txBox="1"/>
          <p:nvPr/>
        </p:nvSpPr>
        <p:spPr>
          <a:xfrm>
            <a:off x="10609065" y="7234647"/>
            <a:ext cx="64065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26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Consider:</a:t>
            </a:r>
            <a:endParaRPr/>
          </a:p>
          <a:p>
            <a:pPr indent="-240338" lvl="1" marL="480676" marR="0" rtl="0" algn="just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1F1A3E"/>
              </a:buClr>
              <a:buSzPts val="2226"/>
              <a:buFont typeface="Arial"/>
              <a:buChar char="•"/>
            </a:pPr>
            <a:r>
              <a:rPr b="0" i="0" lang="en-US" sz="2226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Cost to acquire</a:t>
            </a:r>
            <a:endParaRPr/>
          </a:p>
          <a:p>
            <a:pPr indent="-240338" lvl="1" marL="480676" marR="0" rtl="0" algn="just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1F1A3E"/>
              </a:buClr>
              <a:buSzPts val="2226"/>
              <a:buFont typeface="Arial"/>
              <a:buChar char="•"/>
            </a:pPr>
            <a:r>
              <a:rPr b="0" i="0" lang="en-US" sz="2226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Retention methods</a:t>
            </a:r>
            <a:endParaRPr/>
          </a:p>
          <a:p>
            <a:pPr indent="-240338" lvl="1" marL="480676" marR="0" rtl="0" algn="just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Clr>
                <a:srgbClr val="1F1A3E"/>
              </a:buClr>
              <a:buSzPts val="2226"/>
              <a:buFont typeface="Arial"/>
              <a:buChar char="•"/>
            </a:pPr>
            <a:r>
              <a:rPr b="0" i="0" lang="en-US" sz="2226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Customer feedback</a:t>
            </a:r>
            <a:endParaRPr/>
          </a:p>
        </p:txBody>
      </p:sp>
      <p:sp>
        <p:nvSpPr>
          <p:cNvPr id="290" name="Google Shape;290;p13"/>
          <p:cNvSpPr txBox="1"/>
          <p:nvPr/>
        </p:nvSpPr>
        <p:spPr>
          <a:xfrm>
            <a:off x="10609065" y="4341750"/>
            <a:ext cx="5018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39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Churn Rate</a:t>
            </a:r>
            <a:endParaRPr/>
          </a:p>
        </p:txBody>
      </p:sp>
      <p:sp>
        <p:nvSpPr>
          <p:cNvPr id="291" name="Google Shape;291;p13"/>
          <p:cNvSpPr txBox="1"/>
          <p:nvPr/>
        </p:nvSpPr>
        <p:spPr>
          <a:xfrm>
            <a:off x="10609065" y="6558316"/>
            <a:ext cx="5018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39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Number of Bookings</a:t>
            </a:r>
            <a:endParaRPr/>
          </a:p>
        </p:txBody>
      </p:sp>
      <p:sp>
        <p:nvSpPr>
          <p:cNvPr id="292" name="Google Shape;292;p13"/>
          <p:cNvSpPr/>
          <p:nvPr/>
        </p:nvSpPr>
        <p:spPr>
          <a:xfrm rot="10800000">
            <a:off x="14853893" y="0"/>
            <a:ext cx="3434107" cy="3412643"/>
          </a:xfrm>
          <a:custGeom>
            <a:rect b="b" l="l" r="r" t="t"/>
            <a:pathLst>
              <a:path extrusionOk="0" h="3412643" w="3434107">
                <a:moveTo>
                  <a:pt x="3434107" y="3412643"/>
                </a:moveTo>
                <a:lnTo>
                  <a:pt x="0" y="3412643"/>
                </a:lnTo>
                <a:lnTo>
                  <a:pt x="0" y="0"/>
                </a:lnTo>
                <a:lnTo>
                  <a:pt x="3434107" y="0"/>
                </a:lnTo>
                <a:lnTo>
                  <a:pt x="3434107" y="341264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3" name="Google Shape;293;p13"/>
          <p:cNvGrpSpPr/>
          <p:nvPr/>
        </p:nvGrpSpPr>
        <p:grpSpPr>
          <a:xfrm>
            <a:off x="1028700" y="1028700"/>
            <a:ext cx="926543" cy="944311"/>
            <a:chOff x="0" y="0"/>
            <a:chExt cx="812800" cy="828387"/>
          </a:xfrm>
        </p:grpSpPr>
        <p:sp>
          <p:nvSpPr>
            <p:cNvPr id="294" name="Google Shape;294;p13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/>
          <p:nvPr/>
        </p:nvSpPr>
        <p:spPr>
          <a:xfrm>
            <a:off x="0" y="2686050"/>
            <a:ext cx="18288000" cy="4914900"/>
          </a:xfrm>
          <a:custGeom>
            <a:rect b="b" l="l" r="r" t="t"/>
            <a:pathLst>
              <a:path extrusionOk="0" h="4914900" w="18288000">
                <a:moveTo>
                  <a:pt x="0" y="0"/>
                </a:moveTo>
                <a:lnTo>
                  <a:pt x="18288000" y="0"/>
                </a:lnTo>
                <a:lnTo>
                  <a:pt x="18288000" y="4914900"/>
                </a:lnTo>
                <a:lnTo>
                  <a:pt x="0" y="4914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12322413" y="1560917"/>
            <a:ext cx="4200391" cy="6986097"/>
          </a:xfrm>
          <a:custGeom>
            <a:rect b="b" l="l" r="r" t="t"/>
            <a:pathLst>
              <a:path extrusionOk="0" h="6986097" w="4200391">
                <a:moveTo>
                  <a:pt x="0" y="0"/>
                </a:moveTo>
                <a:lnTo>
                  <a:pt x="4200391" y="0"/>
                </a:lnTo>
                <a:lnTo>
                  <a:pt x="4200391" y="6986096"/>
                </a:lnTo>
                <a:lnTo>
                  <a:pt x="0" y="6986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5"/>
          <p:cNvSpPr txBox="1"/>
          <p:nvPr/>
        </p:nvSpPr>
        <p:spPr>
          <a:xfrm>
            <a:off x="1188169" y="2287497"/>
            <a:ext cx="15911700" cy="6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SEO TRUTH BOMB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/>
          <p:nvPr/>
        </p:nvSpPr>
        <p:spPr>
          <a:xfrm rot="10800000">
            <a:off x="16034409" y="0"/>
            <a:ext cx="2253591" cy="2239506"/>
          </a:xfrm>
          <a:custGeom>
            <a:rect b="b" l="l" r="r" t="t"/>
            <a:pathLst>
              <a:path extrusionOk="0" h="2239506" w="2253591">
                <a:moveTo>
                  <a:pt x="2253591" y="2239506"/>
                </a:moveTo>
                <a:lnTo>
                  <a:pt x="0" y="2239506"/>
                </a:lnTo>
                <a:lnTo>
                  <a:pt x="0" y="0"/>
                </a:lnTo>
                <a:lnTo>
                  <a:pt x="2253591" y="0"/>
                </a:lnTo>
                <a:lnTo>
                  <a:pt x="2253591" y="223950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16"/>
          <p:cNvSpPr/>
          <p:nvPr/>
        </p:nvSpPr>
        <p:spPr>
          <a:xfrm>
            <a:off x="1028700" y="2439739"/>
            <a:ext cx="1317921" cy="1261909"/>
          </a:xfrm>
          <a:custGeom>
            <a:rect b="b" l="l" r="r" t="t"/>
            <a:pathLst>
              <a:path extrusionOk="0" h="1261909" w="1317921">
                <a:moveTo>
                  <a:pt x="0" y="0"/>
                </a:moveTo>
                <a:lnTo>
                  <a:pt x="1317921" y="0"/>
                </a:lnTo>
                <a:lnTo>
                  <a:pt x="1317921" y="1261909"/>
                </a:lnTo>
                <a:lnTo>
                  <a:pt x="0" y="126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6"/>
          <p:cNvSpPr/>
          <p:nvPr/>
        </p:nvSpPr>
        <p:spPr>
          <a:xfrm>
            <a:off x="11344358" y="9097654"/>
            <a:ext cx="6026928" cy="953350"/>
          </a:xfrm>
          <a:custGeom>
            <a:rect b="b" l="l" r="r" t="t"/>
            <a:pathLst>
              <a:path extrusionOk="0" h="953350" w="6026928">
                <a:moveTo>
                  <a:pt x="0" y="0"/>
                </a:moveTo>
                <a:lnTo>
                  <a:pt x="6026928" y="0"/>
                </a:lnTo>
                <a:lnTo>
                  <a:pt x="6026928" y="953351"/>
                </a:lnTo>
                <a:lnTo>
                  <a:pt x="0" y="953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6"/>
          <p:cNvSpPr/>
          <p:nvPr/>
        </p:nvSpPr>
        <p:spPr>
          <a:xfrm>
            <a:off x="11344358" y="2439739"/>
            <a:ext cx="6026928" cy="6520448"/>
          </a:xfrm>
          <a:custGeom>
            <a:rect b="b" l="l" r="r" t="t"/>
            <a:pathLst>
              <a:path extrusionOk="0" h="6520448" w="6026928">
                <a:moveTo>
                  <a:pt x="0" y="0"/>
                </a:moveTo>
                <a:lnTo>
                  <a:pt x="6026928" y="0"/>
                </a:lnTo>
                <a:lnTo>
                  <a:pt x="6026928" y="6520449"/>
                </a:lnTo>
                <a:lnTo>
                  <a:pt x="0" y="6520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6"/>
          <p:cNvSpPr/>
          <p:nvPr/>
        </p:nvSpPr>
        <p:spPr>
          <a:xfrm rot="2092708">
            <a:off x="8287158" y="6169842"/>
            <a:ext cx="3856917" cy="1089579"/>
          </a:xfrm>
          <a:custGeom>
            <a:rect b="b" l="l" r="r" t="t"/>
            <a:pathLst>
              <a:path extrusionOk="0" h="1089579" w="3856917">
                <a:moveTo>
                  <a:pt x="0" y="0"/>
                </a:moveTo>
                <a:lnTo>
                  <a:pt x="3856917" y="0"/>
                </a:lnTo>
                <a:lnTo>
                  <a:pt x="3856917" y="1089579"/>
                </a:lnTo>
                <a:lnTo>
                  <a:pt x="0" y="1089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16" name="Google Shape;316;p16"/>
          <p:cNvCxnSpPr/>
          <p:nvPr/>
        </p:nvCxnSpPr>
        <p:spPr>
          <a:xfrm>
            <a:off x="15249705" y="7478917"/>
            <a:ext cx="1258565" cy="21265"/>
          </a:xfrm>
          <a:prstGeom prst="straightConnector1">
            <a:avLst/>
          </a:prstGeom>
          <a:noFill/>
          <a:ln cap="flat" cmpd="sng" w="38100">
            <a:solidFill>
              <a:srgbClr val="31EFC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16"/>
          <p:cNvCxnSpPr/>
          <p:nvPr/>
        </p:nvCxnSpPr>
        <p:spPr>
          <a:xfrm>
            <a:off x="11797660" y="7817397"/>
            <a:ext cx="1192905" cy="9474"/>
          </a:xfrm>
          <a:prstGeom prst="straightConnector1">
            <a:avLst/>
          </a:prstGeom>
          <a:noFill/>
          <a:ln cap="flat" cmpd="sng" w="38100">
            <a:solidFill>
              <a:srgbClr val="31EFC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8" name="Google Shape;31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447204" y="5014569"/>
            <a:ext cx="1021503" cy="61800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6"/>
          <p:cNvSpPr txBox="1"/>
          <p:nvPr/>
        </p:nvSpPr>
        <p:spPr>
          <a:xfrm>
            <a:off x="2218673" y="1047750"/>
            <a:ext cx="7374723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The Google Game </a:t>
            </a:r>
            <a:endParaRPr/>
          </a:p>
        </p:txBody>
      </p:sp>
      <p:sp>
        <p:nvSpPr>
          <p:cNvPr id="320" name="Google Shape;320;p16"/>
          <p:cNvSpPr txBox="1"/>
          <p:nvPr/>
        </p:nvSpPr>
        <p:spPr>
          <a:xfrm>
            <a:off x="1028700" y="3625448"/>
            <a:ext cx="5686782" cy="1290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Google Business Profile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2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16"/>
          <p:cNvSpPr txBox="1"/>
          <p:nvPr/>
        </p:nvSpPr>
        <p:spPr>
          <a:xfrm>
            <a:off x="1028700" y="4451122"/>
            <a:ext cx="5686782" cy="45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NAP Profile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Website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Bookings Link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Services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Products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Offers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REVIEWS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5224095" y="9385705"/>
            <a:ext cx="65736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.....10 million dollar advice</a:t>
            </a:r>
            <a:endParaRPr/>
          </a:p>
        </p:txBody>
      </p:sp>
      <p:grpSp>
        <p:nvGrpSpPr>
          <p:cNvPr id="323" name="Google Shape;323;p16"/>
          <p:cNvGrpSpPr/>
          <p:nvPr/>
        </p:nvGrpSpPr>
        <p:grpSpPr>
          <a:xfrm>
            <a:off x="1028700" y="1069910"/>
            <a:ext cx="926543" cy="944311"/>
            <a:chOff x="0" y="0"/>
            <a:chExt cx="812800" cy="828387"/>
          </a:xfrm>
        </p:grpSpPr>
        <p:sp>
          <p:nvSpPr>
            <p:cNvPr id="324" name="Google Shape;324;p16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6" name="Google Shape;326;p16"/>
          <p:cNvSpPr txBox="1"/>
          <p:nvPr/>
        </p:nvSpPr>
        <p:spPr>
          <a:xfrm>
            <a:off x="8210072" y="1341754"/>
            <a:ext cx="6573545" cy="672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......local edition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/>
          <p:nvPr/>
        </p:nvSpPr>
        <p:spPr>
          <a:xfrm>
            <a:off x="0" y="391500"/>
            <a:ext cx="18288000" cy="9504000"/>
          </a:xfrm>
          <a:custGeom>
            <a:rect b="b" l="l" r="r" t="t"/>
            <a:pathLst>
              <a:path extrusionOk="0" h="9504000" w="18288000">
                <a:moveTo>
                  <a:pt x="0" y="0"/>
                </a:moveTo>
                <a:lnTo>
                  <a:pt x="18288000" y="0"/>
                </a:lnTo>
                <a:lnTo>
                  <a:pt x="18288000" y="9504000"/>
                </a:lnTo>
                <a:lnTo>
                  <a:pt x="0" y="950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32" name="Google Shape;33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6897" y="139693"/>
            <a:ext cx="2938867" cy="177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/>
          <p:nvPr/>
        </p:nvSpPr>
        <p:spPr>
          <a:xfrm flipH="1">
            <a:off x="-898094" y="1474312"/>
            <a:ext cx="19666569" cy="6615119"/>
          </a:xfrm>
          <a:custGeom>
            <a:rect b="b" l="l" r="r" t="t"/>
            <a:pathLst>
              <a:path extrusionOk="0" h="6615119" w="19666569">
                <a:moveTo>
                  <a:pt x="19666569" y="0"/>
                </a:moveTo>
                <a:lnTo>
                  <a:pt x="0" y="0"/>
                </a:lnTo>
                <a:lnTo>
                  <a:pt x="0" y="6615119"/>
                </a:lnTo>
                <a:lnTo>
                  <a:pt x="19666569" y="6615119"/>
                </a:lnTo>
                <a:lnTo>
                  <a:pt x="1966656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1" l="0" r="0" t="-41"/>
            </a:stretch>
          </a:blipFill>
          <a:ln>
            <a:noFill/>
          </a:ln>
        </p:spPr>
      </p:sp>
      <p:sp>
        <p:nvSpPr>
          <p:cNvPr id="338" name="Google Shape;338;p18"/>
          <p:cNvSpPr/>
          <p:nvPr/>
        </p:nvSpPr>
        <p:spPr>
          <a:xfrm>
            <a:off x="1709935" y="2362953"/>
            <a:ext cx="3737233" cy="3092560"/>
          </a:xfrm>
          <a:custGeom>
            <a:rect b="b" l="l" r="r" t="t"/>
            <a:pathLst>
              <a:path extrusionOk="0" h="3092560" w="3737233">
                <a:moveTo>
                  <a:pt x="0" y="0"/>
                </a:moveTo>
                <a:lnTo>
                  <a:pt x="3737233" y="0"/>
                </a:lnTo>
                <a:lnTo>
                  <a:pt x="3737233" y="3092560"/>
                </a:lnTo>
                <a:lnTo>
                  <a:pt x="0" y="3092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18"/>
          <p:cNvSpPr txBox="1"/>
          <p:nvPr/>
        </p:nvSpPr>
        <p:spPr>
          <a:xfrm>
            <a:off x="6091959" y="2382003"/>
            <a:ext cx="1150100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Technical Requirements</a:t>
            </a:r>
            <a:endParaRPr/>
          </a:p>
        </p:txBody>
      </p:sp>
      <p:sp>
        <p:nvSpPr>
          <p:cNvPr id="340" name="Google Shape;340;p18"/>
          <p:cNvSpPr txBox="1"/>
          <p:nvPr/>
        </p:nvSpPr>
        <p:spPr>
          <a:xfrm>
            <a:off x="7065906" y="4122940"/>
            <a:ext cx="10527057" cy="2720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2" u="none" cap="none" strike="noStrike">
                <a:solidFill>
                  <a:srgbClr val="FFFFFF"/>
                </a:solidFill>
                <a:latin typeface="Abhaya Libre"/>
                <a:ea typeface="Abhaya Libre"/>
                <a:cs typeface="Abhaya Libre"/>
                <a:sym typeface="Abhaya Libre"/>
              </a:rPr>
              <a:t>Don't Block Us</a:t>
            </a:r>
            <a:endParaRPr/>
          </a:p>
          <a:p>
            <a:pPr indent="0" lvl="0" marL="0" marR="0" rtl="0" algn="r">
              <a:lnSpc>
                <a:spcPct val="12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2" u="none" cap="none" strike="noStrike">
                <a:solidFill>
                  <a:srgbClr val="FFFFFF"/>
                </a:solidFill>
                <a:latin typeface="Abhaya Libre"/>
                <a:ea typeface="Abhaya Libre"/>
                <a:cs typeface="Abhaya Libre"/>
                <a:sym typeface="Abhaya Libre"/>
              </a:rPr>
              <a:t>The Page(s) Work(s)</a:t>
            </a:r>
            <a:endParaRPr/>
          </a:p>
          <a:p>
            <a:pPr indent="0" lvl="0" marL="0" marR="0" rtl="0" algn="r">
              <a:lnSpc>
                <a:spcPct val="12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2" u="none" cap="none" strike="noStrike">
                <a:solidFill>
                  <a:srgbClr val="FFFFFF"/>
                </a:solidFill>
                <a:latin typeface="Abhaya Libre"/>
                <a:ea typeface="Abhaya Libre"/>
                <a:cs typeface="Abhaya Libre"/>
                <a:sym typeface="Abhaya Libre"/>
              </a:rPr>
              <a:t>The page(s) has(have) content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/>
          <p:nvPr/>
        </p:nvSpPr>
        <p:spPr>
          <a:xfrm>
            <a:off x="0" y="1595082"/>
            <a:ext cx="18288000" cy="7096836"/>
          </a:xfrm>
          <a:custGeom>
            <a:rect b="b" l="l" r="r" t="t"/>
            <a:pathLst>
              <a:path extrusionOk="0" h="7096836" w="18288000">
                <a:moveTo>
                  <a:pt x="0" y="0"/>
                </a:moveTo>
                <a:lnTo>
                  <a:pt x="18288000" y="0"/>
                </a:lnTo>
                <a:lnTo>
                  <a:pt x="18288000" y="7096836"/>
                </a:lnTo>
                <a:lnTo>
                  <a:pt x="0" y="7096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6" name="Google Shape;346;p19"/>
          <p:cNvGrpSpPr/>
          <p:nvPr/>
        </p:nvGrpSpPr>
        <p:grpSpPr>
          <a:xfrm>
            <a:off x="15542386" y="6763286"/>
            <a:ext cx="2495983" cy="1537566"/>
            <a:chOff x="0" y="0"/>
            <a:chExt cx="3327978" cy="2050088"/>
          </a:xfrm>
        </p:grpSpPr>
        <p:sp>
          <p:nvSpPr>
            <p:cNvPr id="347" name="Google Shape;347;p19"/>
            <p:cNvSpPr/>
            <p:nvPr/>
          </p:nvSpPr>
          <p:spPr>
            <a:xfrm>
              <a:off x="0" y="0"/>
              <a:ext cx="917414" cy="2050088"/>
            </a:xfrm>
            <a:custGeom>
              <a:rect b="b" l="l" r="r" t="t"/>
              <a:pathLst>
                <a:path extrusionOk="0" h="2050088" w="917414">
                  <a:moveTo>
                    <a:pt x="0" y="0"/>
                  </a:moveTo>
                  <a:lnTo>
                    <a:pt x="917414" y="0"/>
                  </a:lnTo>
                  <a:lnTo>
                    <a:pt x="917414" y="2050088"/>
                  </a:lnTo>
                  <a:lnTo>
                    <a:pt x="0" y="20500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19"/>
            <p:cNvSpPr/>
            <p:nvPr/>
          </p:nvSpPr>
          <p:spPr>
            <a:xfrm>
              <a:off x="1205282" y="0"/>
              <a:ext cx="917414" cy="2050088"/>
            </a:xfrm>
            <a:custGeom>
              <a:rect b="b" l="l" r="r" t="t"/>
              <a:pathLst>
                <a:path extrusionOk="0" h="2050088" w="917414">
                  <a:moveTo>
                    <a:pt x="0" y="0"/>
                  </a:moveTo>
                  <a:lnTo>
                    <a:pt x="917414" y="0"/>
                  </a:lnTo>
                  <a:lnTo>
                    <a:pt x="917414" y="2050088"/>
                  </a:lnTo>
                  <a:lnTo>
                    <a:pt x="0" y="20500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9" name="Google Shape;349;p19"/>
            <p:cNvSpPr/>
            <p:nvPr/>
          </p:nvSpPr>
          <p:spPr>
            <a:xfrm>
              <a:off x="2410564" y="0"/>
              <a:ext cx="917414" cy="2050088"/>
            </a:xfrm>
            <a:custGeom>
              <a:rect b="b" l="l" r="r" t="t"/>
              <a:pathLst>
                <a:path extrusionOk="0" h="2050088" w="917414">
                  <a:moveTo>
                    <a:pt x="0" y="0"/>
                  </a:moveTo>
                  <a:lnTo>
                    <a:pt x="917415" y="0"/>
                  </a:lnTo>
                  <a:lnTo>
                    <a:pt x="917415" y="2050088"/>
                  </a:lnTo>
                  <a:lnTo>
                    <a:pt x="0" y="205008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/>
          <p:nvPr/>
        </p:nvSpPr>
        <p:spPr>
          <a:xfrm>
            <a:off x="5034409" y="2715927"/>
            <a:ext cx="3815959" cy="2692685"/>
          </a:xfrm>
          <a:custGeom>
            <a:rect b="b" l="l" r="r" t="t"/>
            <a:pathLst>
              <a:path extrusionOk="0" h="1547828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423368"/>
                </a:lnTo>
                <a:cubicBezTo>
                  <a:pt x="2133826" y="1458928"/>
                  <a:pt x="2104616" y="1488138"/>
                  <a:pt x="2069056" y="1488138"/>
                </a:cubicBezTo>
                <a:lnTo>
                  <a:pt x="124460" y="1488138"/>
                </a:lnTo>
                <a:cubicBezTo>
                  <a:pt x="88900" y="1488138"/>
                  <a:pt x="59690" y="1458928"/>
                  <a:pt x="59690" y="1423368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23368"/>
                </a:lnTo>
                <a:cubicBezTo>
                  <a:pt x="0" y="1491948"/>
                  <a:pt x="55880" y="1547828"/>
                  <a:pt x="124460" y="1547828"/>
                </a:cubicBezTo>
                <a:lnTo>
                  <a:pt x="2069056" y="1547828"/>
                </a:lnTo>
                <a:cubicBezTo>
                  <a:pt x="2137636" y="1547828"/>
                  <a:pt x="2193516" y="1491948"/>
                  <a:pt x="2193516" y="1423368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5034409" y="5713413"/>
            <a:ext cx="3815959" cy="3544887"/>
          </a:xfrm>
          <a:custGeom>
            <a:rect b="b" l="l" r="r" t="t"/>
            <a:pathLst>
              <a:path extrusionOk="0" h="2037697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913237"/>
                </a:lnTo>
                <a:cubicBezTo>
                  <a:pt x="2133826" y="1948797"/>
                  <a:pt x="2104616" y="1978007"/>
                  <a:pt x="2069056" y="1978007"/>
                </a:cubicBezTo>
                <a:lnTo>
                  <a:pt x="124460" y="1978007"/>
                </a:lnTo>
                <a:cubicBezTo>
                  <a:pt x="88900" y="1978007"/>
                  <a:pt x="59690" y="1948797"/>
                  <a:pt x="59690" y="1913237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913237"/>
                </a:lnTo>
                <a:cubicBezTo>
                  <a:pt x="0" y="1981817"/>
                  <a:pt x="55880" y="2037697"/>
                  <a:pt x="124460" y="2037697"/>
                </a:cubicBezTo>
                <a:lnTo>
                  <a:pt x="2069056" y="2037697"/>
                </a:lnTo>
                <a:cubicBezTo>
                  <a:pt x="2137636" y="2037697"/>
                  <a:pt x="2193516" y="1981817"/>
                  <a:pt x="2193516" y="1913237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0"/>
          <p:cNvSpPr/>
          <p:nvPr/>
        </p:nvSpPr>
        <p:spPr>
          <a:xfrm flipH="1" rot="10800000">
            <a:off x="0" y="0"/>
            <a:ext cx="2428522" cy="2413344"/>
          </a:xfrm>
          <a:custGeom>
            <a:rect b="b" l="l" r="r" t="t"/>
            <a:pathLst>
              <a:path extrusionOk="0" h="2413344" w="2428522">
                <a:moveTo>
                  <a:pt x="0" y="2413344"/>
                </a:moveTo>
                <a:lnTo>
                  <a:pt x="2428522" y="2413344"/>
                </a:lnTo>
                <a:lnTo>
                  <a:pt x="2428522" y="0"/>
                </a:lnTo>
                <a:lnTo>
                  <a:pt x="0" y="0"/>
                </a:lnTo>
                <a:lnTo>
                  <a:pt x="0" y="241334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0"/>
          <p:cNvSpPr/>
          <p:nvPr/>
        </p:nvSpPr>
        <p:spPr>
          <a:xfrm>
            <a:off x="9315055" y="2715927"/>
            <a:ext cx="3815959" cy="2692685"/>
          </a:xfrm>
          <a:custGeom>
            <a:rect b="b" l="l" r="r" t="t"/>
            <a:pathLst>
              <a:path extrusionOk="0" h="1547828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423368"/>
                </a:lnTo>
                <a:cubicBezTo>
                  <a:pt x="2133826" y="1458928"/>
                  <a:pt x="2104616" y="1488138"/>
                  <a:pt x="2069056" y="1488138"/>
                </a:cubicBezTo>
                <a:lnTo>
                  <a:pt x="124460" y="1488138"/>
                </a:lnTo>
                <a:cubicBezTo>
                  <a:pt x="88900" y="1488138"/>
                  <a:pt x="59690" y="1458928"/>
                  <a:pt x="59690" y="1423368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23368"/>
                </a:lnTo>
                <a:cubicBezTo>
                  <a:pt x="0" y="1491948"/>
                  <a:pt x="55880" y="1547828"/>
                  <a:pt x="124460" y="1547828"/>
                </a:cubicBezTo>
                <a:lnTo>
                  <a:pt x="2069056" y="1547828"/>
                </a:lnTo>
                <a:cubicBezTo>
                  <a:pt x="2137636" y="1547828"/>
                  <a:pt x="2193516" y="1491948"/>
                  <a:pt x="2193516" y="1423368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9315055" y="5713413"/>
            <a:ext cx="3815959" cy="3544887"/>
          </a:xfrm>
          <a:custGeom>
            <a:rect b="b" l="l" r="r" t="t"/>
            <a:pathLst>
              <a:path extrusionOk="0" h="2037697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913237"/>
                </a:lnTo>
                <a:cubicBezTo>
                  <a:pt x="2133826" y="1948797"/>
                  <a:pt x="2104616" y="1978007"/>
                  <a:pt x="2069056" y="1978007"/>
                </a:cubicBezTo>
                <a:lnTo>
                  <a:pt x="124460" y="1978007"/>
                </a:lnTo>
                <a:cubicBezTo>
                  <a:pt x="88900" y="1978007"/>
                  <a:pt x="59690" y="1948797"/>
                  <a:pt x="59690" y="1913237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913237"/>
                </a:lnTo>
                <a:cubicBezTo>
                  <a:pt x="0" y="1981817"/>
                  <a:pt x="55880" y="2037697"/>
                  <a:pt x="124460" y="2037697"/>
                </a:cubicBezTo>
                <a:lnTo>
                  <a:pt x="2069056" y="2037697"/>
                </a:lnTo>
                <a:cubicBezTo>
                  <a:pt x="2137636" y="2037697"/>
                  <a:pt x="2193516" y="1981817"/>
                  <a:pt x="2193516" y="1913237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10537939" y="3096483"/>
            <a:ext cx="1372865" cy="1213113"/>
          </a:xfrm>
          <a:custGeom>
            <a:rect b="b" l="l" r="r" t="t"/>
            <a:pathLst>
              <a:path extrusionOk="0" h="1213113" w="1372865">
                <a:moveTo>
                  <a:pt x="0" y="0"/>
                </a:moveTo>
                <a:lnTo>
                  <a:pt x="1372865" y="0"/>
                </a:lnTo>
                <a:lnTo>
                  <a:pt x="1372865" y="1213113"/>
                </a:lnTo>
                <a:lnTo>
                  <a:pt x="0" y="1213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0"/>
          <p:cNvSpPr txBox="1"/>
          <p:nvPr/>
        </p:nvSpPr>
        <p:spPr>
          <a:xfrm>
            <a:off x="6309780" y="1111281"/>
            <a:ext cx="1155528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Artificial Intelligence (AI)</a:t>
            </a: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747168" y="2715927"/>
            <a:ext cx="3815959" cy="2692685"/>
          </a:xfrm>
          <a:custGeom>
            <a:rect b="b" l="l" r="r" t="t"/>
            <a:pathLst>
              <a:path extrusionOk="0" h="1547828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423368"/>
                </a:lnTo>
                <a:cubicBezTo>
                  <a:pt x="2133826" y="1458928"/>
                  <a:pt x="2104616" y="1488138"/>
                  <a:pt x="2069056" y="1488138"/>
                </a:cubicBezTo>
                <a:lnTo>
                  <a:pt x="124460" y="1488138"/>
                </a:lnTo>
                <a:cubicBezTo>
                  <a:pt x="88900" y="1488138"/>
                  <a:pt x="59690" y="1458928"/>
                  <a:pt x="59690" y="1423368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23368"/>
                </a:lnTo>
                <a:cubicBezTo>
                  <a:pt x="0" y="1491948"/>
                  <a:pt x="55880" y="1547828"/>
                  <a:pt x="124460" y="1547828"/>
                </a:cubicBezTo>
                <a:lnTo>
                  <a:pt x="2069056" y="1547828"/>
                </a:lnTo>
                <a:cubicBezTo>
                  <a:pt x="2137636" y="1547828"/>
                  <a:pt x="2193516" y="1491948"/>
                  <a:pt x="2193516" y="1423368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47168" y="5713413"/>
            <a:ext cx="3815959" cy="3544887"/>
          </a:xfrm>
          <a:custGeom>
            <a:rect b="b" l="l" r="r" t="t"/>
            <a:pathLst>
              <a:path extrusionOk="0" h="2037697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913237"/>
                </a:lnTo>
                <a:cubicBezTo>
                  <a:pt x="2133826" y="1948797"/>
                  <a:pt x="2104616" y="1978007"/>
                  <a:pt x="2069056" y="1978007"/>
                </a:cubicBezTo>
                <a:lnTo>
                  <a:pt x="124460" y="1978007"/>
                </a:lnTo>
                <a:cubicBezTo>
                  <a:pt x="88900" y="1978007"/>
                  <a:pt x="59690" y="1948797"/>
                  <a:pt x="59690" y="1913237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913237"/>
                </a:lnTo>
                <a:cubicBezTo>
                  <a:pt x="0" y="1981817"/>
                  <a:pt x="55880" y="2037697"/>
                  <a:pt x="124460" y="2037697"/>
                </a:cubicBezTo>
                <a:lnTo>
                  <a:pt x="2069056" y="2037697"/>
                </a:lnTo>
                <a:cubicBezTo>
                  <a:pt x="2137636" y="2037697"/>
                  <a:pt x="2193516" y="1981817"/>
                  <a:pt x="2193516" y="1913237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1970052" y="6488211"/>
            <a:ext cx="1372865" cy="1372865"/>
          </a:xfrm>
          <a:custGeom>
            <a:rect b="b" l="l" r="r" t="t"/>
            <a:pathLst>
              <a:path extrusionOk="0" h="1372865" w="1372865">
                <a:moveTo>
                  <a:pt x="0" y="0"/>
                </a:moveTo>
                <a:lnTo>
                  <a:pt x="1372864" y="0"/>
                </a:lnTo>
                <a:lnTo>
                  <a:pt x="1372864" y="1372864"/>
                </a:lnTo>
                <a:lnTo>
                  <a:pt x="0" y="1372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0"/>
          <p:cNvSpPr/>
          <p:nvPr/>
        </p:nvSpPr>
        <p:spPr>
          <a:xfrm>
            <a:off x="13590098" y="2715927"/>
            <a:ext cx="3815959" cy="2692685"/>
          </a:xfrm>
          <a:custGeom>
            <a:rect b="b" l="l" r="r" t="t"/>
            <a:pathLst>
              <a:path extrusionOk="0" h="1547828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423368"/>
                </a:lnTo>
                <a:cubicBezTo>
                  <a:pt x="2133826" y="1458928"/>
                  <a:pt x="2104616" y="1488138"/>
                  <a:pt x="2069056" y="1488138"/>
                </a:cubicBezTo>
                <a:lnTo>
                  <a:pt x="124460" y="1488138"/>
                </a:lnTo>
                <a:cubicBezTo>
                  <a:pt x="88900" y="1488138"/>
                  <a:pt x="59690" y="1458928"/>
                  <a:pt x="59690" y="1423368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23368"/>
                </a:lnTo>
                <a:cubicBezTo>
                  <a:pt x="0" y="1491948"/>
                  <a:pt x="55880" y="1547828"/>
                  <a:pt x="124460" y="1547828"/>
                </a:cubicBezTo>
                <a:lnTo>
                  <a:pt x="2069056" y="1547828"/>
                </a:lnTo>
                <a:cubicBezTo>
                  <a:pt x="2137636" y="1547828"/>
                  <a:pt x="2193516" y="1491948"/>
                  <a:pt x="2193516" y="1423368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13590098" y="5713413"/>
            <a:ext cx="3815959" cy="3544887"/>
          </a:xfrm>
          <a:custGeom>
            <a:rect b="b" l="l" r="r" t="t"/>
            <a:pathLst>
              <a:path extrusionOk="0" h="2037697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913237"/>
                </a:lnTo>
                <a:cubicBezTo>
                  <a:pt x="2133826" y="1948797"/>
                  <a:pt x="2104616" y="1978007"/>
                  <a:pt x="2069056" y="1978007"/>
                </a:cubicBezTo>
                <a:lnTo>
                  <a:pt x="124460" y="1978007"/>
                </a:lnTo>
                <a:cubicBezTo>
                  <a:pt x="88900" y="1978007"/>
                  <a:pt x="59690" y="1948797"/>
                  <a:pt x="59690" y="1913237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913237"/>
                </a:lnTo>
                <a:cubicBezTo>
                  <a:pt x="0" y="1981817"/>
                  <a:pt x="55880" y="2037697"/>
                  <a:pt x="124460" y="2037697"/>
                </a:cubicBezTo>
                <a:lnTo>
                  <a:pt x="2069056" y="2037697"/>
                </a:lnTo>
                <a:cubicBezTo>
                  <a:pt x="2137636" y="2037697"/>
                  <a:pt x="2193516" y="1981817"/>
                  <a:pt x="2193516" y="1913237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1983371" y="2944643"/>
            <a:ext cx="1365113" cy="1516792"/>
          </a:xfrm>
          <a:custGeom>
            <a:rect b="b" l="l" r="r" t="t"/>
            <a:pathLst>
              <a:path extrusionOk="0" h="1516792" w="1365113">
                <a:moveTo>
                  <a:pt x="0" y="0"/>
                </a:moveTo>
                <a:lnTo>
                  <a:pt x="1365113" y="0"/>
                </a:lnTo>
                <a:lnTo>
                  <a:pt x="1365113" y="1516792"/>
                </a:lnTo>
                <a:lnTo>
                  <a:pt x="0" y="1516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0"/>
          <p:cNvSpPr/>
          <p:nvPr/>
        </p:nvSpPr>
        <p:spPr>
          <a:xfrm>
            <a:off x="10353044" y="6505407"/>
            <a:ext cx="1734378" cy="1516792"/>
          </a:xfrm>
          <a:custGeom>
            <a:rect b="b" l="l" r="r" t="t"/>
            <a:pathLst>
              <a:path extrusionOk="0" h="1516792" w="1734378">
                <a:moveTo>
                  <a:pt x="0" y="0"/>
                </a:moveTo>
                <a:lnTo>
                  <a:pt x="1734378" y="0"/>
                </a:lnTo>
                <a:lnTo>
                  <a:pt x="1734378" y="1516792"/>
                </a:lnTo>
                <a:lnTo>
                  <a:pt x="0" y="1516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0"/>
          <p:cNvSpPr/>
          <p:nvPr/>
        </p:nvSpPr>
        <p:spPr>
          <a:xfrm>
            <a:off x="14755671" y="3096483"/>
            <a:ext cx="1364953" cy="1364953"/>
          </a:xfrm>
          <a:custGeom>
            <a:rect b="b" l="l" r="r" t="t"/>
            <a:pathLst>
              <a:path extrusionOk="0" h="1364953" w="1364953">
                <a:moveTo>
                  <a:pt x="0" y="0"/>
                </a:moveTo>
                <a:lnTo>
                  <a:pt x="1364952" y="0"/>
                </a:lnTo>
                <a:lnTo>
                  <a:pt x="1364952" y="1364952"/>
                </a:lnTo>
                <a:lnTo>
                  <a:pt x="0" y="1364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0"/>
          <p:cNvSpPr/>
          <p:nvPr/>
        </p:nvSpPr>
        <p:spPr>
          <a:xfrm>
            <a:off x="6122467" y="6424052"/>
            <a:ext cx="1688447" cy="1501183"/>
          </a:xfrm>
          <a:custGeom>
            <a:rect b="b" l="l" r="r" t="t"/>
            <a:pathLst>
              <a:path extrusionOk="0" h="1501183" w="1688447">
                <a:moveTo>
                  <a:pt x="0" y="0"/>
                </a:moveTo>
                <a:lnTo>
                  <a:pt x="1688447" y="0"/>
                </a:lnTo>
                <a:lnTo>
                  <a:pt x="1688447" y="1501182"/>
                </a:lnTo>
                <a:lnTo>
                  <a:pt x="0" y="1501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0"/>
          <p:cNvSpPr/>
          <p:nvPr/>
        </p:nvSpPr>
        <p:spPr>
          <a:xfrm>
            <a:off x="6160302" y="3035215"/>
            <a:ext cx="1557578" cy="1487487"/>
          </a:xfrm>
          <a:custGeom>
            <a:rect b="b" l="l" r="r" t="t"/>
            <a:pathLst>
              <a:path extrusionOk="0" h="1487487" w="1557578">
                <a:moveTo>
                  <a:pt x="0" y="0"/>
                </a:moveTo>
                <a:lnTo>
                  <a:pt x="1557579" y="0"/>
                </a:lnTo>
                <a:lnTo>
                  <a:pt x="1557579" y="1487488"/>
                </a:lnTo>
                <a:lnTo>
                  <a:pt x="0" y="1487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0"/>
          <p:cNvSpPr/>
          <p:nvPr/>
        </p:nvSpPr>
        <p:spPr>
          <a:xfrm>
            <a:off x="14898046" y="6424052"/>
            <a:ext cx="1200063" cy="1598147"/>
          </a:xfrm>
          <a:custGeom>
            <a:rect b="b" l="l" r="r" t="t"/>
            <a:pathLst>
              <a:path extrusionOk="0" h="1598147" w="1200063">
                <a:moveTo>
                  <a:pt x="0" y="0"/>
                </a:moveTo>
                <a:lnTo>
                  <a:pt x="1200063" y="0"/>
                </a:lnTo>
                <a:lnTo>
                  <a:pt x="1200063" y="1598147"/>
                </a:lnTo>
                <a:lnTo>
                  <a:pt x="0" y="1598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0"/>
          <p:cNvSpPr txBox="1"/>
          <p:nvPr/>
        </p:nvSpPr>
        <p:spPr>
          <a:xfrm>
            <a:off x="4689625" y="8163650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Payroll</a:t>
            </a:r>
            <a:endParaRPr/>
          </a:p>
        </p:txBody>
      </p:sp>
      <p:sp>
        <p:nvSpPr>
          <p:cNvPr id="373" name="Google Shape;373;p20"/>
          <p:cNvSpPr txBox="1"/>
          <p:nvPr/>
        </p:nvSpPr>
        <p:spPr>
          <a:xfrm>
            <a:off x="4689625" y="4546600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Sales</a:t>
            </a:r>
            <a:endParaRPr/>
          </a:p>
        </p:txBody>
      </p:sp>
      <p:sp>
        <p:nvSpPr>
          <p:cNvPr id="374" name="Google Shape;374;p20"/>
          <p:cNvSpPr txBox="1"/>
          <p:nvPr/>
        </p:nvSpPr>
        <p:spPr>
          <a:xfrm>
            <a:off x="8970272" y="8163650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Procedures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8970272" y="4556125"/>
            <a:ext cx="4508200" cy="521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Reminders</a:t>
            </a:r>
            <a:endParaRPr/>
          </a:p>
        </p:txBody>
      </p:sp>
      <p:sp>
        <p:nvSpPr>
          <p:cNvPr id="376" name="Google Shape;376;p20"/>
          <p:cNvSpPr txBox="1"/>
          <p:nvPr/>
        </p:nvSpPr>
        <p:spPr>
          <a:xfrm>
            <a:off x="402384" y="8163650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Terms</a:t>
            </a:r>
            <a:endParaRPr/>
          </a:p>
        </p:txBody>
      </p:sp>
      <p:sp>
        <p:nvSpPr>
          <p:cNvPr id="377" name="Google Shape;377;p20"/>
          <p:cNvSpPr txBox="1"/>
          <p:nvPr/>
        </p:nvSpPr>
        <p:spPr>
          <a:xfrm>
            <a:off x="402384" y="4546600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Scheduling</a:t>
            </a:r>
            <a:endParaRPr/>
          </a:p>
        </p:txBody>
      </p:sp>
      <p:sp>
        <p:nvSpPr>
          <p:cNvPr id="378" name="Google Shape;378;p20"/>
          <p:cNvSpPr txBox="1"/>
          <p:nvPr/>
        </p:nvSpPr>
        <p:spPr>
          <a:xfrm>
            <a:off x="13245315" y="8163650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Reporting</a:t>
            </a:r>
            <a:endParaRPr/>
          </a:p>
        </p:txBody>
      </p:sp>
      <p:sp>
        <p:nvSpPr>
          <p:cNvPr id="379" name="Google Shape;379;p20"/>
          <p:cNvSpPr txBox="1"/>
          <p:nvPr/>
        </p:nvSpPr>
        <p:spPr>
          <a:xfrm>
            <a:off x="13245315" y="4546600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Cancellations</a:t>
            </a:r>
            <a:endParaRPr/>
          </a:p>
        </p:txBody>
      </p:sp>
      <p:grpSp>
        <p:nvGrpSpPr>
          <p:cNvPr id="380" name="Google Shape;380;p20"/>
          <p:cNvGrpSpPr/>
          <p:nvPr/>
        </p:nvGrpSpPr>
        <p:grpSpPr>
          <a:xfrm>
            <a:off x="5697031" y="1049305"/>
            <a:ext cx="926543" cy="944311"/>
            <a:chOff x="0" y="0"/>
            <a:chExt cx="812800" cy="828387"/>
          </a:xfrm>
        </p:grpSpPr>
        <p:sp>
          <p:nvSpPr>
            <p:cNvPr id="381" name="Google Shape;381;p20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11910119" y="1278180"/>
            <a:ext cx="6377881" cy="9008820"/>
          </a:xfrm>
          <a:custGeom>
            <a:rect b="b" l="l" r="r" t="t"/>
            <a:pathLst>
              <a:path extrusionOk="0" h="9008820" w="6377881">
                <a:moveTo>
                  <a:pt x="0" y="0"/>
                </a:moveTo>
                <a:lnTo>
                  <a:pt x="6377881" y="0"/>
                </a:lnTo>
                <a:lnTo>
                  <a:pt x="6377881" y="9008820"/>
                </a:lnTo>
                <a:lnTo>
                  <a:pt x="0" y="9008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6504" r="-58093" t="0"/>
            </a:stretch>
          </a:blipFill>
          <a:ln>
            <a:noFill/>
          </a:ln>
        </p:spPr>
      </p:sp>
      <p:sp>
        <p:nvSpPr>
          <p:cNvPr id="97" name="Google Shape;97;p3"/>
          <p:cNvSpPr/>
          <p:nvPr/>
        </p:nvSpPr>
        <p:spPr>
          <a:xfrm>
            <a:off x="0" y="8689630"/>
            <a:ext cx="1607417" cy="1597370"/>
          </a:xfrm>
          <a:custGeom>
            <a:rect b="b" l="l" r="r" t="t"/>
            <a:pathLst>
              <a:path extrusionOk="0" h="1597370" w="1607417">
                <a:moveTo>
                  <a:pt x="0" y="0"/>
                </a:moveTo>
                <a:lnTo>
                  <a:pt x="1607417" y="0"/>
                </a:lnTo>
                <a:lnTo>
                  <a:pt x="1607417" y="1597370"/>
                </a:lnTo>
                <a:lnTo>
                  <a:pt x="0" y="1597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3"/>
          <p:cNvSpPr/>
          <p:nvPr/>
        </p:nvSpPr>
        <p:spPr>
          <a:xfrm rot="10800000">
            <a:off x="16259902" y="1259130"/>
            <a:ext cx="2017847" cy="2005235"/>
          </a:xfrm>
          <a:custGeom>
            <a:rect b="b" l="l" r="r" t="t"/>
            <a:pathLst>
              <a:path extrusionOk="0" h="2005235" w="2017847">
                <a:moveTo>
                  <a:pt x="2017846" y="2005235"/>
                </a:moveTo>
                <a:lnTo>
                  <a:pt x="0" y="2005235"/>
                </a:lnTo>
                <a:lnTo>
                  <a:pt x="0" y="0"/>
                </a:lnTo>
                <a:lnTo>
                  <a:pt x="2017846" y="0"/>
                </a:lnTo>
                <a:lnTo>
                  <a:pt x="2017846" y="20052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3"/>
          <p:cNvSpPr txBox="1"/>
          <p:nvPr/>
        </p:nvSpPr>
        <p:spPr>
          <a:xfrm>
            <a:off x="1028700" y="3368503"/>
            <a:ext cx="10579829" cy="3909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 do you care?</a:t>
            </a:r>
            <a:endParaRPr/>
          </a:p>
          <a:p>
            <a:pPr indent="-3454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Global Strategist for BookingTimes</a:t>
            </a:r>
            <a:endParaRPr/>
          </a:p>
          <a:p>
            <a:pPr indent="-3454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 with 1,000s of Driving Schools</a:t>
            </a:r>
            <a:endParaRPr/>
          </a:p>
          <a:p>
            <a:pPr indent="-3454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Have insider information (AKA real data)</a:t>
            </a:r>
            <a:endParaRPr/>
          </a:p>
          <a:p>
            <a:pPr indent="-3454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SEO Expert</a:t>
            </a:r>
            <a:endParaRPr/>
          </a:p>
          <a:p>
            <a:pPr indent="-3454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Understands pain points of Driving School World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3"/>
          <p:cNvSpPr/>
          <p:nvPr/>
        </p:nvSpPr>
        <p:spPr>
          <a:xfrm flipH="1" rot="-9964017">
            <a:off x="8442025" y="1880630"/>
            <a:ext cx="5296314" cy="2392382"/>
          </a:xfrm>
          <a:custGeom>
            <a:rect b="b" l="l" r="r" t="t"/>
            <a:pathLst>
              <a:path extrusionOk="0" h="2392382" w="5296314">
                <a:moveTo>
                  <a:pt x="0" y="2392381"/>
                </a:moveTo>
                <a:lnTo>
                  <a:pt x="5296314" y="2392381"/>
                </a:lnTo>
                <a:lnTo>
                  <a:pt x="5296314" y="0"/>
                </a:lnTo>
                <a:lnTo>
                  <a:pt x="0" y="0"/>
                </a:lnTo>
                <a:lnTo>
                  <a:pt x="0" y="2392381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3"/>
          <p:cNvSpPr txBox="1"/>
          <p:nvPr/>
        </p:nvSpPr>
        <p:spPr>
          <a:xfrm>
            <a:off x="1028700" y="1047750"/>
            <a:ext cx="921762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Hi, I'm Carrie Mae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"/>
          <p:cNvSpPr/>
          <p:nvPr/>
        </p:nvSpPr>
        <p:spPr>
          <a:xfrm>
            <a:off x="14783698" y="9378558"/>
            <a:ext cx="2475602" cy="366110"/>
          </a:xfrm>
          <a:custGeom>
            <a:rect b="b" l="l" r="r" t="t"/>
            <a:pathLst>
              <a:path extrusionOk="0" h="366110" w="2475602">
                <a:moveTo>
                  <a:pt x="0" y="0"/>
                </a:moveTo>
                <a:lnTo>
                  <a:pt x="2475602" y="0"/>
                </a:lnTo>
                <a:lnTo>
                  <a:pt x="2475602" y="366110"/>
                </a:lnTo>
                <a:lnTo>
                  <a:pt x="0" y="36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21"/>
          <p:cNvSpPr/>
          <p:nvPr/>
        </p:nvSpPr>
        <p:spPr>
          <a:xfrm>
            <a:off x="15621450" y="0"/>
            <a:ext cx="2666550" cy="2714046"/>
          </a:xfrm>
          <a:custGeom>
            <a:rect b="b" l="l" r="r" t="t"/>
            <a:pathLst>
              <a:path extrusionOk="0" h="2714046" w="2666550">
                <a:moveTo>
                  <a:pt x="0" y="0"/>
                </a:moveTo>
                <a:lnTo>
                  <a:pt x="2666550" y="0"/>
                </a:lnTo>
                <a:lnTo>
                  <a:pt x="2666550" y="2714046"/>
                </a:lnTo>
                <a:lnTo>
                  <a:pt x="0" y="27140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89" name="Google Shape;389;p21"/>
          <p:cNvCxnSpPr/>
          <p:nvPr/>
        </p:nvCxnSpPr>
        <p:spPr>
          <a:xfrm>
            <a:off x="469738" y="4349584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p21"/>
          <p:cNvCxnSpPr/>
          <p:nvPr/>
        </p:nvCxnSpPr>
        <p:spPr>
          <a:xfrm>
            <a:off x="8806448" y="4330534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21"/>
          <p:cNvSpPr txBox="1"/>
          <p:nvPr/>
        </p:nvSpPr>
        <p:spPr>
          <a:xfrm>
            <a:off x="1322554" y="2340378"/>
            <a:ext cx="10058242" cy="373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How SEO Crawlers Work vs. How LLMs Learn and Retrieve Info</a:t>
            </a:r>
            <a:endParaRPr/>
          </a:p>
        </p:txBody>
      </p:sp>
      <p:sp>
        <p:nvSpPr>
          <p:cNvPr id="392" name="Google Shape;392;p21"/>
          <p:cNvSpPr txBox="1"/>
          <p:nvPr/>
        </p:nvSpPr>
        <p:spPr>
          <a:xfrm>
            <a:off x="1322554" y="1315029"/>
            <a:ext cx="9839398" cy="8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8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About AI </a:t>
            </a:r>
            <a:r>
              <a:rPr b="1" i="0" lang="en-US" sz="5208" u="none" cap="none" strike="noStrike">
                <a:solidFill>
                  <a:srgbClr val="31EFC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SEO</a:t>
            </a:r>
            <a:endParaRPr/>
          </a:p>
        </p:txBody>
      </p:sp>
      <p:sp>
        <p:nvSpPr>
          <p:cNvPr id="393" name="Google Shape;393;p21"/>
          <p:cNvSpPr txBox="1"/>
          <p:nvPr/>
        </p:nvSpPr>
        <p:spPr>
          <a:xfrm>
            <a:off x="1428451" y="3214266"/>
            <a:ext cx="4574814" cy="8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8" u="none" cap="none" strike="noStrike">
                <a:solidFill>
                  <a:srgbClr val="0368F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SEO Crawler</a:t>
            </a:r>
            <a:endParaRPr/>
          </a:p>
        </p:txBody>
      </p:sp>
      <p:sp>
        <p:nvSpPr>
          <p:cNvPr id="394" name="Google Shape;394;p21"/>
          <p:cNvSpPr txBox="1"/>
          <p:nvPr/>
        </p:nvSpPr>
        <p:spPr>
          <a:xfrm>
            <a:off x="9830682" y="3214266"/>
            <a:ext cx="5119426" cy="8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8" u="none" cap="none" strike="noStrike">
                <a:solidFill>
                  <a:srgbClr val="0368F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LLM “Seeker”</a:t>
            </a:r>
            <a:endParaRPr/>
          </a:p>
        </p:txBody>
      </p:sp>
      <p:sp>
        <p:nvSpPr>
          <p:cNvPr id="395" name="Google Shape;395;p21"/>
          <p:cNvSpPr txBox="1"/>
          <p:nvPr/>
        </p:nvSpPr>
        <p:spPr>
          <a:xfrm>
            <a:off x="871080" y="4748405"/>
            <a:ext cx="5480596" cy="3069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“Scan” code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Follow links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Index Keywords &amp; Meta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“Look For” Technical Signals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Frequently Recrawl to Update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1428451" y="8473996"/>
            <a:ext cx="45747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8" u="none" cap="none" strike="noStrike">
                <a:solidFill>
                  <a:srgbClr val="31EFC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RANK</a:t>
            </a:r>
            <a:endParaRPr/>
          </a:p>
        </p:txBody>
      </p:sp>
      <p:sp>
        <p:nvSpPr>
          <p:cNvPr id="397" name="Google Shape;397;p21"/>
          <p:cNvSpPr txBox="1"/>
          <p:nvPr/>
        </p:nvSpPr>
        <p:spPr>
          <a:xfrm>
            <a:off x="9386355" y="4748405"/>
            <a:ext cx="5909965" cy="3069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“Digest” Snapshots of info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Use Probability to associate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 Relationships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“Look For” Context &amp; Clarity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Occasionally Check in to Update</a:t>
            </a:r>
            <a:endParaRPr/>
          </a:p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99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21"/>
          <p:cNvSpPr txBox="1"/>
          <p:nvPr/>
        </p:nvSpPr>
        <p:spPr>
          <a:xfrm>
            <a:off x="9592523" y="8500396"/>
            <a:ext cx="54975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8" u="none" cap="none" strike="noStrike">
                <a:solidFill>
                  <a:srgbClr val="31EFC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RECOMMEND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2"/>
          <p:cNvSpPr/>
          <p:nvPr/>
        </p:nvSpPr>
        <p:spPr>
          <a:xfrm flipH="1">
            <a:off x="15579279" y="5143500"/>
            <a:ext cx="2708721" cy="2691791"/>
          </a:xfrm>
          <a:custGeom>
            <a:rect b="b" l="l" r="r" t="t"/>
            <a:pathLst>
              <a:path extrusionOk="0" h="2691791" w="2708721">
                <a:moveTo>
                  <a:pt x="2708721" y="0"/>
                </a:moveTo>
                <a:lnTo>
                  <a:pt x="0" y="0"/>
                </a:lnTo>
                <a:lnTo>
                  <a:pt x="0" y="2691791"/>
                </a:lnTo>
                <a:lnTo>
                  <a:pt x="2708721" y="2691791"/>
                </a:lnTo>
                <a:lnTo>
                  <a:pt x="270872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4" name="Google Shape;404;p22"/>
          <p:cNvGrpSpPr/>
          <p:nvPr/>
        </p:nvGrpSpPr>
        <p:grpSpPr>
          <a:xfrm>
            <a:off x="1772873" y="4401699"/>
            <a:ext cx="4299609" cy="933503"/>
            <a:chOff x="0" y="-38100"/>
            <a:chExt cx="1105958" cy="240119"/>
          </a:xfrm>
        </p:grpSpPr>
        <p:sp>
          <p:nvSpPr>
            <p:cNvPr id="405" name="Google Shape;405;p22"/>
            <p:cNvSpPr/>
            <p:nvPr/>
          </p:nvSpPr>
          <p:spPr>
            <a:xfrm>
              <a:off x="0" y="0"/>
              <a:ext cx="1105958" cy="202019"/>
            </a:xfrm>
            <a:custGeom>
              <a:rect b="b" l="l" r="r" t="t"/>
              <a:pathLst>
                <a:path extrusionOk="0" h="202019" w="1105958">
                  <a:moveTo>
                    <a:pt x="101009" y="0"/>
                  </a:moveTo>
                  <a:lnTo>
                    <a:pt x="1004949" y="0"/>
                  </a:lnTo>
                  <a:cubicBezTo>
                    <a:pt x="1060735" y="0"/>
                    <a:pt x="1105958" y="45223"/>
                    <a:pt x="1105958" y="101009"/>
                  </a:cubicBezTo>
                  <a:lnTo>
                    <a:pt x="1105958" y="101009"/>
                  </a:lnTo>
                  <a:cubicBezTo>
                    <a:pt x="1105958" y="156795"/>
                    <a:pt x="1060735" y="202019"/>
                    <a:pt x="1004949" y="202019"/>
                  </a:cubicBezTo>
                  <a:lnTo>
                    <a:pt x="101009" y="202019"/>
                  </a:lnTo>
                  <a:cubicBezTo>
                    <a:pt x="45223" y="202019"/>
                    <a:pt x="0" y="156795"/>
                    <a:pt x="0" y="101009"/>
                  </a:cubicBezTo>
                  <a:lnTo>
                    <a:pt x="0" y="101009"/>
                  </a:lnTo>
                  <a:cubicBezTo>
                    <a:pt x="0" y="45223"/>
                    <a:pt x="45223" y="0"/>
                    <a:pt x="10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31EF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 txBox="1"/>
            <p:nvPr/>
          </p:nvSpPr>
          <p:spPr>
            <a:xfrm>
              <a:off x="0" y="-38100"/>
              <a:ext cx="1105958" cy="240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2"/>
          <p:cNvGrpSpPr/>
          <p:nvPr/>
        </p:nvGrpSpPr>
        <p:grpSpPr>
          <a:xfrm>
            <a:off x="7313036" y="4372997"/>
            <a:ext cx="4163456" cy="933503"/>
            <a:chOff x="0" y="-38100"/>
            <a:chExt cx="1070936" cy="240119"/>
          </a:xfrm>
        </p:grpSpPr>
        <p:sp>
          <p:nvSpPr>
            <p:cNvPr id="408" name="Google Shape;408;p22"/>
            <p:cNvSpPr/>
            <p:nvPr/>
          </p:nvSpPr>
          <p:spPr>
            <a:xfrm>
              <a:off x="0" y="0"/>
              <a:ext cx="1070936" cy="202019"/>
            </a:xfrm>
            <a:custGeom>
              <a:rect b="b" l="l" r="r" t="t"/>
              <a:pathLst>
                <a:path extrusionOk="0" h="202019" w="1070936">
                  <a:moveTo>
                    <a:pt x="101009" y="0"/>
                  </a:moveTo>
                  <a:lnTo>
                    <a:pt x="969927" y="0"/>
                  </a:lnTo>
                  <a:cubicBezTo>
                    <a:pt x="1025713" y="0"/>
                    <a:pt x="1070936" y="45223"/>
                    <a:pt x="1070936" y="101009"/>
                  </a:cubicBezTo>
                  <a:lnTo>
                    <a:pt x="1070936" y="101009"/>
                  </a:lnTo>
                  <a:cubicBezTo>
                    <a:pt x="1070936" y="156795"/>
                    <a:pt x="1025713" y="202019"/>
                    <a:pt x="969927" y="202019"/>
                  </a:cubicBezTo>
                  <a:lnTo>
                    <a:pt x="101009" y="202019"/>
                  </a:lnTo>
                  <a:cubicBezTo>
                    <a:pt x="45223" y="202019"/>
                    <a:pt x="0" y="156795"/>
                    <a:pt x="0" y="101009"/>
                  </a:cubicBezTo>
                  <a:lnTo>
                    <a:pt x="0" y="101009"/>
                  </a:lnTo>
                  <a:cubicBezTo>
                    <a:pt x="0" y="45223"/>
                    <a:pt x="45223" y="0"/>
                    <a:pt x="10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31EF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 txBox="1"/>
            <p:nvPr/>
          </p:nvSpPr>
          <p:spPr>
            <a:xfrm>
              <a:off x="0" y="-38100"/>
              <a:ext cx="1070936" cy="240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2"/>
          <p:cNvGrpSpPr/>
          <p:nvPr/>
        </p:nvGrpSpPr>
        <p:grpSpPr>
          <a:xfrm>
            <a:off x="12714742" y="4372997"/>
            <a:ext cx="4441545" cy="933503"/>
            <a:chOff x="0" y="-38100"/>
            <a:chExt cx="1142467" cy="240119"/>
          </a:xfrm>
        </p:grpSpPr>
        <p:sp>
          <p:nvSpPr>
            <p:cNvPr id="411" name="Google Shape;411;p22"/>
            <p:cNvSpPr/>
            <p:nvPr/>
          </p:nvSpPr>
          <p:spPr>
            <a:xfrm>
              <a:off x="0" y="0"/>
              <a:ext cx="1142467" cy="202019"/>
            </a:xfrm>
            <a:custGeom>
              <a:rect b="b" l="l" r="r" t="t"/>
              <a:pathLst>
                <a:path extrusionOk="0" h="202019" w="1142467">
                  <a:moveTo>
                    <a:pt x="101009" y="0"/>
                  </a:moveTo>
                  <a:lnTo>
                    <a:pt x="1041458" y="0"/>
                  </a:lnTo>
                  <a:cubicBezTo>
                    <a:pt x="1097244" y="0"/>
                    <a:pt x="1142467" y="45223"/>
                    <a:pt x="1142467" y="101009"/>
                  </a:cubicBezTo>
                  <a:lnTo>
                    <a:pt x="1142467" y="101009"/>
                  </a:lnTo>
                  <a:cubicBezTo>
                    <a:pt x="1142467" y="156795"/>
                    <a:pt x="1097244" y="202019"/>
                    <a:pt x="1041458" y="202019"/>
                  </a:cubicBezTo>
                  <a:lnTo>
                    <a:pt x="101009" y="202019"/>
                  </a:lnTo>
                  <a:cubicBezTo>
                    <a:pt x="45223" y="202019"/>
                    <a:pt x="0" y="156795"/>
                    <a:pt x="0" y="101009"/>
                  </a:cubicBezTo>
                  <a:lnTo>
                    <a:pt x="0" y="101009"/>
                  </a:lnTo>
                  <a:cubicBezTo>
                    <a:pt x="0" y="45223"/>
                    <a:pt x="45223" y="0"/>
                    <a:pt x="10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31EF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 txBox="1"/>
            <p:nvPr/>
          </p:nvSpPr>
          <p:spPr>
            <a:xfrm>
              <a:off x="0" y="-38100"/>
              <a:ext cx="1142467" cy="240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22"/>
          <p:cNvSpPr/>
          <p:nvPr/>
        </p:nvSpPr>
        <p:spPr>
          <a:xfrm>
            <a:off x="14783698" y="9378558"/>
            <a:ext cx="2475602" cy="366110"/>
          </a:xfrm>
          <a:custGeom>
            <a:rect b="b" l="l" r="r" t="t"/>
            <a:pathLst>
              <a:path extrusionOk="0" h="366110" w="2475602">
                <a:moveTo>
                  <a:pt x="0" y="0"/>
                </a:moveTo>
                <a:lnTo>
                  <a:pt x="2475602" y="0"/>
                </a:lnTo>
                <a:lnTo>
                  <a:pt x="2475602" y="366110"/>
                </a:lnTo>
                <a:lnTo>
                  <a:pt x="0" y="36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22"/>
          <p:cNvSpPr txBox="1"/>
          <p:nvPr/>
        </p:nvSpPr>
        <p:spPr>
          <a:xfrm>
            <a:off x="1772873" y="1940540"/>
            <a:ext cx="13225927" cy="1783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8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AI as the new Fuel in Your Business - </a:t>
            </a:r>
            <a:endParaRPr/>
          </a:p>
          <a:p>
            <a:pPr indent="0" lvl="0" marL="0" marR="0" rtl="0" algn="l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8" u="none" cap="none" strike="noStrike">
                <a:solidFill>
                  <a:srgbClr val="0368FE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Basic Marketing/Sales</a:t>
            </a:r>
            <a:endParaRPr/>
          </a:p>
        </p:txBody>
      </p:sp>
      <p:sp>
        <p:nvSpPr>
          <p:cNvPr id="415" name="Google Shape;415;p22"/>
          <p:cNvSpPr/>
          <p:nvPr/>
        </p:nvSpPr>
        <p:spPr>
          <a:xfrm>
            <a:off x="15463400" y="0"/>
            <a:ext cx="2824600" cy="2874911"/>
          </a:xfrm>
          <a:custGeom>
            <a:rect b="b" l="l" r="r" t="t"/>
            <a:pathLst>
              <a:path extrusionOk="0" h="2874911" w="2824600">
                <a:moveTo>
                  <a:pt x="0" y="0"/>
                </a:moveTo>
                <a:lnTo>
                  <a:pt x="2824600" y="0"/>
                </a:lnTo>
                <a:lnTo>
                  <a:pt x="2824600" y="2874911"/>
                </a:lnTo>
                <a:lnTo>
                  <a:pt x="0" y="2874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2"/>
          <p:cNvSpPr/>
          <p:nvPr/>
        </p:nvSpPr>
        <p:spPr>
          <a:xfrm>
            <a:off x="10633871" y="4287523"/>
            <a:ext cx="467189" cy="467189"/>
          </a:xfrm>
          <a:custGeom>
            <a:rect b="b" l="l" r="r" t="t"/>
            <a:pathLst>
              <a:path extrusionOk="0" h="467189" w="467189">
                <a:moveTo>
                  <a:pt x="0" y="0"/>
                </a:moveTo>
                <a:lnTo>
                  <a:pt x="467189" y="0"/>
                </a:lnTo>
                <a:lnTo>
                  <a:pt x="467189" y="467189"/>
                </a:lnTo>
                <a:lnTo>
                  <a:pt x="0" y="4671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22"/>
          <p:cNvSpPr txBox="1"/>
          <p:nvPr/>
        </p:nvSpPr>
        <p:spPr>
          <a:xfrm>
            <a:off x="6938952" y="5687718"/>
            <a:ext cx="4911625" cy="2773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Chatbots and SMS responders handle leads within seconds</a:t>
            </a:r>
            <a:endParaRPr/>
          </a:p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Personalized replies feel human — but they never sleep</a:t>
            </a:r>
            <a:endParaRPr/>
          </a:p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Converts night-time inquiries into morning bookings</a:t>
            </a:r>
            <a:endParaRPr/>
          </a:p>
          <a:p>
            <a:pPr indent="0" lvl="0" marL="0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7" u="none" cap="none" strike="noStrike">
              <a:solidFill>
                <a:srgbClr val="FFFFFF"/>
              </a:solidFill>
              <a:latin typeface="Mina"/>
              <a:ea typeface="Mina"/>
              <a:cs typeface="Mina"/>
              <a:sym typeface="Mina"/>
            </a:endParaRPr>
          </a:p>
        </p:txBody>
      </p:sp>
      <p:sp>
        <p:nvSpPr>
          <p:cNvPr id="418" name="Google Shape;418;p22"/>
          <p:cNvSpPr txBox="1"/>
          <p:nvPr/>
        </p:nvSpPr>
        <p:spPr>
          <a:xfrm>
            <a:off x="7803856" y="4743275"/>
            <a:ext cx="3181816" cy="3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74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Instant Response</a:t>
            </a:r>
            <a:endParaRPr/>
          </a:p>
        </p:txBody>
      </p:sp>
      <p:sp>
        <p:nvSpPr>
          <p:cNvPr id="419" name="Google Shape;419;p22"/>
          <p:cNvSpPr txBox="1"/>
          <p:nvPr/>
        </p:nvSpPr>
        <p:spPr>
          <a:xfrm>
            <a:off x="12714742" y="5687718"/>
            <a:ext cx="5107182" cy="2773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Auto-generates blog posts, social media posts, and email content</a:t>
            </a:r>
            <a:endParaRPr/>
          </a:p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Keeps your tone and brand voice consistent across channels</a:t>
            </a:r>
            <a:endParaRPr/>
          </a:p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Learns from engagement — improves every week</a:t>
            </a:r>
            <a:endParaRPr/>
          </a:p>
          <a:p>
            <a:pPr indent="0" lvl="0" marL="0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7" u="none" cap="none" strike="noStrike">
              <a:solidFill>
                <a:srgbClr val="FFFFFF"/>
              </a:solidFill>
              <a:latin typeface="Mina"/>
              <a:ea typeface="Mina"/>
              <a:cs typeface="Mina"/>
              <a:sym typeface="Mina"/>
            </a:endParaRPr>
          </a:p>
        </p:txBody>
      </p:sp>
      <p:sp>
        <p:nvSpPr>
          <p:cNvPr id="420" name="Google Shape;420;p22"/>
          <p:cNvSpPr txBox="1"/>
          <p:nvPr/>
        </p:nvSpPr>
        <p:spPr>
          <a:xfrm>
            <a:off x="13210042" y="4743275"/>
            <a:ext cx="3697163" cy="3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74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Consistent Brand</a:t>
            </a:r>
            <a:endParaRPr/>
          </a:p>
        </p:txBody>
      </p:sp>
      <p:sp>
        <p:nvSpPr>
          <p:cNvPr id="421" name="Google Shape;421;p22"/>
          <p:cNvSpPr txBox="1"/>
          <p:nvPr/>
        </p:nvSpPr>
        <p:spPr>
          <a:xfrm>
            <a:off x="1412300" y="5713766"/>
            <a:ext cx="5020755" cy="27739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AI analyzes what ads convert by time, suburb, and keyword</a:t>
            </a:r>
            <a:endParaRPr/>
          </a:p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Automatically shifts spend to what’s working — no guessing</a:t>
            </a:r>
            <a:endParaRPr/>
          </a:p>
          <a:p>
            <a:pPr indent="-202720" lvl="1" marL="405441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7"/>
              <a:buFont typeface="Arial"/>
              <a:buChar char="•"/>
            </a:pPr>
            <a:r>
              <a:rPr b="0" i="0" lang="en-US" sz="1877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Tracks ROI from every click to every completed test</a:t>
            </a:r>
            <a:endParaRPr/>
          </a:p>
          <a:p>
            <a:pPr indent="0" lvl="0" marL="0" marR="0" rtl="0" algn="l">
              <a:lnSpc>
                <a:spcPct val="171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7" u="none" cap="none" strike="noStrike">
              <a:solidFill>
                <a:srgbClr val="FFFFFF"/>
              </a:solidFill>
              <a:latin typeface="Mina"/>
              <a:ea typeface="Mina"/>
              <a:cs typeface="Mina"/>
              <a:sym typeface="Mina"/>
            </a:endParaRPr>
          </a:p>
        </p:txBody>
      </p:sp>
      <p:sp>
        <p:nvSpPr>
          <p:cNvPr id="422" name="Google Shape;422;p22"/>
          <p:cNvSpPr txBox="1"/>
          <p:nvPr/>
        </p:nvSpPr>
        <p:spPr>
          <a:xfrm>
            <a:off x="2331770" y="4771977"/>
            <a:ext cx="3181816" cy="379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74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Smarter Ads</a:t>
            </a:r>
            <a:endParaRPr/>
          </a:p>
        </p:txBody>
      </p:sp>
      <p:sp>
        <p:nvSpPr>
          <p:cNvPr id="423" name="Google Shape;423;p22"/>
          <p:cNvSpPr/>
          <p:nvPr/>
        </p:nvSpPr>
        <p:spPr>
          <a:xfrm>
            <a:off x="16440016" y="4295137"/>
            <a:ext cx="467189" cy="467189"/>
          </a:xfrm>
          <a:custGeom>
            <a:rect b="b" l="l" r="r" t="t"/>
            <a:pathLst>
              <a:path extrusionOk="0" h="467189" w="467189">
                <a:moveTo>
                  <a:pt x="0" y="0"/>
                </a:moveTo>
                <a:lnTo>
                  <a:pt x="467189" y="0"/>
                </a:lnTo>
                <a:lnTo>
                  <a:pt x="467189" y="467188"/>
                </a:lnTo>
                <a:lnTo>
                  <a:pt x="0" y="467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3"/>
          <p:cNvSpPr/>
          <p:nvPr/>
        </p:nvSpPr>
        <p:spPr>
          <a:xfrm flipH="1" rot="10800000">
            <a:off x="0" y="0"/>
            <a:ext cx="2428522" cy="2413344"/>
          </a:xfrm>
          <a:custGeom>
            <a:rect b="b" l="l" r="r" t="t"/>
            <a:pathLst>
              <a:path extrusionOk="0" h="2413344" w="2428522">
                <a:moveTo>
                  <a:pt x="0" y="2413344"/>
                </a:moveTo>
                <a:lnTo>
                  <a:pt x="2428522" y="2413344"/>
                </a:lnTo>
                <a:lnTo>
                  <a:pt x="2428522" y="0"/>
                </a:lnTo>
                <a:lnTo>
                  <a:pt x="0" y="0"/>
                </a:lnTo>
                <a:lnTo>
                  <a:pt x="0" y="241334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23"/>
          <p:cNvSpPr txBox="1"/>
          <p:nvPr/>
        </p:nvSpPr>
        <p:spPr>
          <a:xfrm>
            <a:off x="6309780" y="1111281"/>
            <a:ext cx="1155528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Where AI and SEO Meet</a:t>
            </a:r>
            <a:endParaRPr/>
          </a:p>
        </p:txBody>
      </p:sp>
      <p:grpSp>
        <p:nvGrpSpPr>
          <p:cNvPr id="430" name="Google Shape;430;p23"/>
          <p:cNvGrpSpPr/>
          <p:nvPr/>
        </p:nvGrpSpPr>
        <p:grpSpPr>
          <a:xfrm>
            <a:off x="5697031" y="1049305"/>
            <a:ext cx="926543" cy="944311"/>
            <a:chOff x="0" y="0"/>
            <a:chExt cx="812800" cy="828387"/>
          </a:xfrm>
        </p:grpSpPr>
        <p:sp>
          <p:nvSpPr>
            <p:cNvPr id="431" name="Google Shape;431;p23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3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23"/>
          <p:cNvSpPr txBox="1"/>
          <p:nvPr/>
        </p:nvSpPr>
        <p:spPr>
          <a:xfrm>
            <a:off x="5618558" y="4265798"/>
            <a:ext cx="2763671" cy="636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Beginner</a:t>
            </a:r>
            <a:endParaRPr/>
          </a:p>
        </p:txBody>
      </p:sp>
      <p:sp>
        <p:nvSpPr>
          <p:cNvPr id="434" name="Google Shape;434;p23"/>
          <p:cNvSpPr txBox="1"/>
          <p:nvPr/>
        </p:nvSpPr>
        <p:spPr>
          <a:xfrm>
            <a:off x="5297560" y="5202964"/>
            <a:ext cx="7692880" cy="2610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you’re guessing.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 post random content.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 hope google likes you.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 rely on “word of mouth.”</a:t>
            </a:r>
            <a:endParaRPr/>
          </a:p>
        </p:txBody>
      </p:sp>
      <p:sp>
        <p:nvSpPr>
          <p:cNvPr id="435" name="Google Shape;435;p23"/>
          <p:cNvSpPr txBox="1"/>
          <p:nvPr/>
        </p:nvSpPr>
        <p:spPr>
          <a:xfrm>
            <a:off x="8558294" y="9318710"/>
            <a:ext cx="13576853" cy="672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.....10 million dollar advice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 flipH="1" rot="10800000">
            <a:off x="0" y="0"/>
            <a:ext cx="2428522" cy="2413344"/>
          </a:xfrm>
          <a:custGeom>
            <a:rect b="b" l="l" r="r" t="t"/>
            <a:pathLst>
              <a:path extrusionOk="0" h="2413344" w="2428522">
                <a:moveTo>
                  <a:pt x="0" y="2413344"/>
                </a:moveTo>
                <a:lnTo>
                  <a:pt x="2428522" y="2413344"/>
                </a:lnTo>
                <a:lnTo>
                  <a:pt x="2428522" y="0"/>
                </a:lnTo>
                <a:lnTo>
                  <a:pt x="0" y="0"/>
                </a:lnTo>
                <a:lnTo>
                  <a:pt x="0" y="241334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24"/>
          <p:cNvSpPr txBox="1"/>
          <p:nvPr/>
        </p:nvSpPr>
        <p:spPr>
          <a:xfrm>
            <a:off x="6309780" y="1111281"/>
            <a:ext cx="1155528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Where AI and SEO Meet</a:t>
            </a:r>
            <a:endParaRPr/>
          </a:p>
        </p:txBody>
      </p:sp>
      <p:grpSp>
        <p:nvGrpSpPr>
          <p:cNvPr id="442" name="Google Shape;442;p24"/>
          <p:cNvGrpSpPr/>
          <p:nvPr/>
        </p:nvGrpSpPr>
        <p:grpSpPr>
          <a:xfrm>
            <a:off x="5697031" y="1049305"/>
            <a:ext cx="926543" cy="944311"/>
            <a:chOff x="0" y="0"/>
            <a:chExt cx="812800" cy="828387"/>
          </a:xfrm>
        </p:grpSpPr>
        <p:sp>
          <p:nvSpPr>
            <p:cNvPr id="443" name="Google Shape;443;p24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4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24"/>
          <p:cNvSpPr txBox="1"/>
          <p:nvPr/>
        </p:nvSpPr>
        <p:spPr>
          <a:xfrm>
            <a:off x="5120138" y="4008038"/>
            <a:ext cx="5413365" cy="636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 Intermediate</a:t>
            </a:r>
            <a:endParaRPr/>
          </a:p>
        </p:txBody>
      </p:sp>
      <p:sp>
        <p:nvSpPr>
          <p:cNvPr id="446" name="Google Shape;446;p24"/>
          <p:cNvSpPr txBox="1"/>
          <p:nvPr/>
        </p:nvSpPr>
        <p:spPr>
          <a:xfrm>
            <a:off x="4755427" y="4958043"/>
            <a:ext cx="8777147" cy="3267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pick a perfect customer.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 track your bookings.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 know your COA (cost of acquisition).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 use local SEO intentionally.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"/>
          <p:cNvSpPr/>
          <p:nvPr/>
        </p:nvSpPr>
        <p:spPr>
          <a:xfrm flipH="1" rot="10800000">
            <a:off x="0" y="0"/>
            <a:ext cx="2428522" cy="2413344"/>
          </a:xfrm>
          <a:custGeom>
            <a:rect b="b" l="l" r="r" t="t"/>
            <a:pathLst>
              <a:path extrusionOk="0" h="2413344" w="2428522">
                <a:moveTo>
                  <a:pt x="0" y="2413344"/>
                </a:moveTo>
                <a:lnTo>
                  <a:pt x="2428522" y="2413344"/>
                </a:lnTo>
                <a:lnTo>
                  <a:pt x="2428522" y="0"/>
                </a:lnTo>
                <a:lnTo>
                  <a:pt x="0" y="0"/>
                </a:lnTo>
                <a:lnTo>
                  <a:pt x="0" y="241334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25"/>
          <p:cNvSpPr txBox="1"/>
          <p:nvPr/>
        </p:nvSpPr>
        <p:spPr>
          <a:xfrm>
            <a:off x="6309780" y="1111281"/>
            <a:ext cx="1155528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Where AI and SEO Meet</a:t>
            </a:r>
            <a:endParaRPr/>
          </a:p>
        </p:txBody>
      </p:sp>
      <p:grpSp>
        <p:nvGrpSpPr>
          <p:cNvPr id="453" name="Google Shape;453;p25"/>
          <p:cNvGrpSpPr/>
          <p:nvPr/>
        </p:nvGrpSpPr>
        <p:grpSpPr>
          <a:xfrm>
            <a:off x="5697031" y="1049305"/>
            <a:ext cx="926543" cy="944311"/>
            <a:chOff x="0" y="0"/>
            <a:chExt cx="812800" cy="828387"/>
          </a:xfrm>
        </p:grpSpPr>
        <p:sp>
          <p:nvSpPr>
            <p:cNvPr id="454" name="Google Shape;454;p25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5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6" name="Google Shape;456;p25"/>
          <p:cNvSpPr txBox="1"/>
          <p:nvPr/>
        </p:nvSpPr>
        <p:spPr>
          <a:xfrm>
            <a:off x="7176459" y="4226832"/>
            <a:ext cx="3387128" cy="636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Master Class</a:t>
            </a:r>
            <a:endParaRPr/>
          </a:p>
        </p:txBody>
      </p:sp>
      <p:sp>
        <p:nvSpPr>
          <p:cNvPr id="457" name="Google Shape;457;p25"/>
          <p:cNvSpPr txBox="1"/>
          <p:nvPr/>
        </p:nvSpPr>
        <p:spPr>
          <a:xfrm>
            <a:off x="3156603" y="5359510"/>
            <a:ext cx="10803383" cy="3267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 use the data to decide the next move.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AI becomes the force-multiplier.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you feed it your language, your customers, your patterns.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and it improves your odds every cycle.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6"/>
          <p:cNvSpPr/>
          <p:nvPr/>
        </p:nvSpPr>
        <p:spPr>
          <a:xfrm flipH="1" rot="10800000">
            <a:off x="0" y="0"/>
            <a:ext cx="2428522" cy="2413344"/>
          </a:xfrm>
          <a:custGeom>
            <a:rect b="b" l="l" r="r" t="t"/>
            <a:pathLst>
              <a:path extrusionOk="0" h="2413344" w="2428522">
                <a:moveTo>
                  <a:pt x="0" y="2413344"/>
                </a:moveTo>
                <a:lnTo>
                  <a:pt x="2428522" y="2413344"/>
                </a:lnTo>
                <a:lnTo>
                  <a:pt x="2428522" y="0"/>
                </a:lnTo>
                <a:lnTo>
                  <a:pt x="0" y="0"/>
                </a:lnTo>
                <a:lnTo>
                  <a:pt x="0" y="241334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6"/>
          <p:cNvSpPr txBox="1"/>
          <p:nvPr/>
        </p:nvSpPr>
        <p:spPr>
          <a:xfrm>
            <a:off x="6309780" y="1111281"/>
            <a:ext cx="1155528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How to Optimize.</a:t>
            </a:r>
            <a:endParaRPr/>
          </a:p>
        </p:txBody>
      </p:sp>
      <p:grpSp>
        <p:nvGrpSpPr>
          <p:cNvPr id="464" name="Google Shape;464;p26"/>
          <p:cNvGrpSpPr/>
          <p:nvPr/>
        </p:nvGrpSpPr>
        <p:grpSpPr>
          <a:xfrm>
            <a:off x="5697031" y="1049305"/>
            <a:ext cx="926543" cy="944311"/>
            <a:chOff x="0" y="0"/>
            <a:chExt cx="812800" cy="828387"/>
          </a:xfrm>
        </p:grpSpPr>
        <p:sp>
          <p:nvSpPr>
            <p:cNvPr id="465" name="Google Shape;465;p26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6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26"/>
          <p:cNvSpPr txBox="1"/>
          <p:nvPr/>
        </p:nvSpPr>
        <p:spPr>
          <a:xfrm>
            <a:off x="1755264" y="3099478"/>
            <a:ext cx="16109801" cy="655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 Service - 1 Page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Content for a 5th Grader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Localize heavily — city + suburb + neighborhood references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Get reviews that mention LOCATION + SERVICE (“manual in Southport”)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Focus on page signal &gt; volume </a:t>
            </a:r>
            <a:endParaRPr/>
          </a:p>
          <a:p>
            <a:pPr indent="-402346" lvl="1" marL="804691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•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 it stupidly: </a:t>
            </a:r>
            <a:endParaRPr/>
          </a:p>
          <a:p>
            <a:pPr indent="-536460" lvl="2" marL="1609382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⚬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 you are  </a:t>
            </a:r>
            <a:endParaRPr/>
          </a:p>
          <a:p>
            <a:pPr indent="-536460" lvl="2" marL="1609382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⚬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you do  </a:t>
            </a:r>
            <a:endParaRPr/>
          </a:p>
          <a:p>
            <a:pPr indent="-536460" lvl="2" marL="1609382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27"/>
              <a:buFont typeface="Arial"/>
              <a:buChar char="⚬"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WHERE you do it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"/>
          <p:cNvSpPr/>
          <p:nvPr/>
        </p:nvSpPr>
        <p:spPr>
          <a:xfrm flipH="1" rot="10800000">
            <a:off x="0" y="0"/>
            <a:ext cx="2428522" cy="2413344"/>
          </a:xfrm>
          <a:custGeom>
            <a:rect b="b" l="l" r="r" t="t"/>
            <a:pathLst>
              <a:path extrusionOk="0" h="2413344" w="2428522">
                <a:moveTo>
                  <a:pt x="0" y="2413344"/>
                </a:moveTo>
                <a:lnTo>
                  <a:pt x="2428522" y="2413344"/>
                </a:lnTo>
                <a:lnTo>
                  <a:pt x="2428522" y="0"/>
                </a:lnTo>
                <a:lnTo>
                  <a:pt x="0" y="0"/>
                </a:lnTo>
                <a:lnTo>
                  <a:pt x="0" y="241334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3" name="Google Shape;473;p27"/>
          <p:cNvSpPr txBox="1"/>
          <p:nvPr/>
        </p:nvSpPr>
        <p:spPr>
          <a:xfrm>
            <a:off x="4679591" y="1256707"/>
            <a:ext cx="13185473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Questions For your SEO Team</a:t>
            </a:r>
            <a:endParaRPr/>
          </a:p>
        </p:txBody>
      </p:sp>
      <p:grpSp>
        <p:nvGrpSpPr>
          <p:cNvPr id="474" name="Google Shape;474;p27"/>
          <p:cNvGrpSpPr/>
          <p:nvPr/>
        </p:nvGrpSpPr>
        <p:grpSpPr>
          <a:xfrm>
            <a:off x="4079938" y="1237657"/>
            <a:ext cx="926543" cy="944311"/>
            <a:chOff x="0" y="0"/>
            <a:chExt cx="812800" cy="828387"/>
          </a:xfrm>
        </p:grpSpPr>
        <p:sp>
          <p:nvSpPr>
            <p:cNvPr id="475" name="Google Shape;475;p27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72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7" name="Google Shape;477;p27"/>
          <p:cNvSpPr txBox="1"/>
          <p:nvPr/>
        </p:nvSpPr>
        <p:spPr>
          <a:xfrm>
            <a:off x="1755264" y="3099478"/>
            <a:ext cx="16109801" cy="655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my URL/Keyword Alignment strategy?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 there one H1 per page?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Have you added all alt attribute?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Are we writing content for LLM’s?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 we have an LLMS.txt?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 we have FAQ’s that are page specific?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If I’m ranking........where are you measuring it from? 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When are you measuring my rankings?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2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Are you scanning for orphaned pages?</a:t>
            </a:r>
            <a:endParaRPr/>
          </a:p>
          <a:p>
            <a:pPr indent="0" lvl="0" marL="0" marR="0" rtl="0" algn="just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27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27"/>
          <p:cNvSpPr/>
          <p:nvPr/>
        </p:nvSpPr>
        <p:spPr>
          <a:xfrm flipH="1" rot="7390973">
            <a:off x="13351437" y="7981665"/>
            <a:ext cx="3230506" cy="1459242"/>
          </a:xfrm>
          <a:custGeom>
            <a:rect b="b" l="l" r="r" t="t"/>
            <a:pathLst>
              <a:path extrusionOk="0" h="1459242" w="3230506">
                <a:moveTo>
                  <a:pt x="0" y="1459241"/>
                </a:moveTo>
                <a:lnTo>
                  <a:pt x="3230505" y="1459241"/>
                </a:lnTo>
                <a:lnTo>
                  <a:pt x="3230505" y="0"/>
                </a:lnTo>
                <a:lnTo>
                  <a:pt x="0" y="0"/>
                </a:lnTo>
                <a:lnTo>
                  <a:pt x="0" y="145924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27"/>
          <p:cNvSpPr txBox="1"/>
          <p:nvPr/>
        </p:nvSpPr>
        <p:spPr>
          <a:xfrm>
            <a:off x="13009988" y="6679116"/>
            <a:ext cx="5749378" cy="504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Or send me their report.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28"/>
          <p:cNvGrpSpPr/>
          <p:nvPr/>
        </p:nvGrpSpPr>
        <p:grpSpPr>
          <a:xfrm>
            <a:off x="1228256" y="4445992"/>
            <a:ext cx="3588587" cy="896473"/>
            <a:chOff x="0" y="-28575"/>
            <a:chExt cx="923067" cy="230594"/>
          </a:xfrm>
        </p:grpSpPr>
        <p:sp>
          <p:nvSpPr>
            <p:cNvPr id="485" name="Google Shape;485;p28"/>
            <p:cNvSpPr/>
            <p:nvPr/>
          </p:nvSpPr>
          <p:spPr>
            <a:xfrm>
              <a:off x="0" y="0"/>
              <a:ext cx="923067" cy="202019"/>
            </a:xfrm>
            <a:custGeom>
              <a:rect b="b" l="l" r="r" t="t"/>
              <a:pathLst>
                <a:path extrusionOk="0" h="202019" w="923067">
                  <a:moveTo>
                    <a:pt x="101009" y="0"/>
                  </a:moveTo>
                  <a:lnTo>
                    <a:pt x="822058" y="0"/>
                  </a:lnTo>
                  <a:cubicBezTo>
                    <a:pt x="877844" y="0"/>
                    <a:pt x="923067" y="45223"/>
                    <a:pt x="923067" y="101009"/>
                  </a:cubicBezTo>
                  <a:lnTo>
                    <a:pt x="923067" y="101009"/>
                  </a:lnTo>
                  <a:cubicBezTo>
                    <a:pt x="923067" y="156795"/>
                    <a:pt x="877844" y="202019"/>
                    <a:pt x="822058" y="202019"/>
                  </a:cubicBezTo>
                  <a:lnTo>
                    <a:pt x="101009" y="202019"/>
                  </a:lnTo>
                  <a:cubicBezTo>
                    <a:pt x="45223" y="202019"/>
                    <a:pt x="0" y="156795"/>
                    <a:pt x="0" y="101009"/>
                  </a:cubicBezTo>
                  <a:lnTo>
                    <a:pt x="0" y="101009"/>
                  </a:lnTo>
                  <a:cubicBezTo>
                    <a:pt x="0" y="45223"/>
                    <a:pt x="45223" y="0"/>
                    <a:pt x="10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31EF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8"/>
            <p:cNvSpPr txBox="1"/>
            <p:nvPr/>
          </p:nvSpPr>
          <p:spPr>
            <a:xfrm>
              <a:off x="0" y="-28575"/>
              <a:ext cx="923067" cy="230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6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28"/>
          <p:cNvGrpSpPr/>
          <p:nvPr/>
        </p:nvGrpSpPr>
        <p:grpSpPr>
          <a:xfrm>
            <a:off x="6817603" y="4445992"/>
            <a:ext cx="3866082" cy="896473"/>
            <a:chOff x="0" y="-28575"/>
            <a:chExt cx="994445" cy="230594"/>
          </a:xfrm>
        </p:grpSpPr>
        <p:sp>
          <p:nvSpPr>
            <p:cNvPr id="488" name="Google Shape;488;p28"/>
            <p:cNvSpPr/>
            <p:nvPr/>
          </p:nvSpPr>
          <p:spPr>
            <a:xfrm>
              <a:off x="0" y="0"/>
              <a:ext cx="994445" cy="202019"/>
            </a:xfrm>
            <a:custGeom>
              <a:rect b="b" l="l" r="r" t="t"/>
              <a:pathLst>
                <a:path extrusionOk="0" h="202019" w="994445">
                  <a:moveTo>
                    <a:pt x="101009" y="0"/>
                  </a:moveTo>
                  <a:lnTo>
                    <a:pt x="893436" y="0"/>
                  </a:lnTo>
                  <a:cubicBezTo>
                    <a:pt x="949222" y="0"/>
                    <a:pt x="994445" y="45223"/>
                    <a:pt x="994445" y="101009"/>
                  </a:cubicBezTo>
                  <a:lnTo>
                    <a:pt x="994445" y="101009"/>
                  </a:lnTo>
                  <a:cubicBezTo>
                    <a:pt x="994445" y="156795"/>
                    <a:pt x="949222" y="202019"/>
                    <a:pt x="893436" y="202019"/>
                  </a:cubicBezTo>
                  <a:lnTo>
                    <a:pt x="101009" y="202019"/>
                  </a:lnTo>
                  <a:cubicBezTo>
                    <a:pt x="45223" y="202019"/>
                    <a:pt x="0" y="156795"/>
                    <a:pt x="0" y="101009"/>
                  </a:cubicBezTo>
                  <a:lnTo>
                    <a:pt x="0" y="101009"/>
                  </a:lnTo>
                  <a:cubicBezTo>
                    <a:pt x="0" y="45223"/>
                    <a:pt x="45223" y="0"/>
                    <a:pt x="10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31EF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8"/>
            <p:cNvSpPr txBox="1"/>
            <p:nvPr/>
          </p:nvSpPr>
          <p:spPr>
            <a:xfrm>
              <a:off x="0" y="-28575"/>
              <a:ext cx="994445" cy="230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6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28"/>
          <p:cNvSpPr/>
          <p:nvPr/>
        </p:nvSpPr>
        <p:spPr>
          <a:xfrm>
            <a:off x="13574029" y="9258300"/>
            <a:ext cx="3685271" cy="545005"/>
          </a:xfrm>
          <a:custGeom>
            <a:rect b="b" l="l" r="r" t="t"/>
            <a:pathLst>
              <a:path extrusionOk="0" h="545005" w="3685271">
                <a:moveTo>
                  <a:pt x="0" y="0"/>
                </a:moveTo>
                <a:lnTo>
                  <a:pt x="3685271" y="0"/>
                </a:lnTo>
                <a:lnTo>
                  <a:pt x="3685271" y="545005"/>
                </a:lnTo>
                <a:lnTo>
                  <a:pt x="0" y="54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1" name="Google Shape;491;p28"/>
          <p:cNvSpPr/>
          <p:nvPr/>
        </p:nvSpPr>
        <p:spPr>
          <a:xfrm>
            <a:off x="7197970" y="5691703"/>
            <a:ext cx="3100437" cy="3100437"/>
          </a:xfrm>
          <a:custGeom>
            <a:rect b="b" l="l" r="r" t="t"/>
            <a:pathLst>
              <a:path extrusionOk="0" h="3100437" w="3100437">
                <a:moveTo>
                  <a:pt x="0" y="0"/>
                </a:moveTo>
                <a:lnTo>
                  <a:pt x="3100438" y="0"/>
                </a:lnTo>
                <a:lnTo>
                  <a:pt x="3100438" y="3100437"/>
                </a:lnTo>
                <a:lnTo>
                  <a:pt x="0" y="3100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28"/>
          <p:cNvSpPr txBox="1"/>
          <p:nvPr/>
        </p:nvSpPr>
        <p:spPr>
          <a:xfrm>
            <a:off x="1228256" y="1741067"/>
            <a:ext cx="13980677" cy="875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8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Questions or Comments?</a:t>
            </a:r>
            <a:endParaRPr/>
          </a:p>
        </p:txBody>
      </p:sp>
      <p:sp>
        <p:nvSpPr>
          <p:cNvPr id="493" name="Google Shape;493;p28"/>
          <p:cNvSpPr/>
          <p:nvPr/>
        </p:nvSpPr>
        <p:spPr>
          <a:xfrm>
            <a:off x="14826424" y="0"/>
            <a:ext cx="3461576" cy="4114800"/>
          </a:xfrm>
          <a:custGeom>
            <a:rect b="b" l="l" r="r" t="t"/>
            <a:pathLst>
              <a:path extrusionOk="0" h="4114800" w="3461576">
                <a:moveTo>
                  <a:pt x="0" y="0"/>
                </a:moveTo>
                <a:lnTo>
                  <a:pt x="3461576" y="0"/>
                </a:lnTo>
                <a:lnTo>
                  <a:pt x="34615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28"/>
          <p:cNvSpPr/>
          <p:nvPr/>
        </p:nvSpPr>
        <p:spPr>
          <a:xfrm>
            <a:off x="1528713" y="5691703"/>
            <a:ext cx="3100437" cy="3100437"/>
          </a:xfrm>
          <a:custGeom>
            <a:rect b="b" l="l" r="r" t="t"/>
            <a:pathLst>
              <a:path extrusionOk="0" h="3100437" w="3100437">
                <a:moveTo>
                  <a:pt x="0" y="0"/>
                </a:moveTo>
                <a:lnTo>
                  <a:pt x="3100437" y="0"/>
                </a:lnTo>
                <a:lnTo>
                  <a:pt x="3100437" y="3100437"/>
                </a:lnTo>
                <a:lnTo>
                  <a:pt x="0" y="3100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95" name="Google Shape;495;p28"/>
          <p:cNvGrpSpPr/>
          <p:nvPr/>
        </p:nvGrpSpPr>
        <p:grpSpPr>
          <a:xfrm>
            <a:off x="12683935" y="4445992"/>
            <a:ext cx="3866082" cy="896473"/>
            <a:chOff x="0" y="-28575"/>
            <a:chExt cx="994445" cy="230594"/>
          </a:xfrm>
        </p:grpSpPr>
        <p:sp>
          <p:nvSpPr>
            <p:cNvPr id="496" name="Google Shape;496;p28"/>
            <p:cNvSpPr/>
            <p:nvPr/>
          </p:nvSpPr>
          <p:spPr>
            <a:xfrm>
              <a:off x="0" y="0"/>
              <a:ext cx="994445" cy="202019"/>
            </a:xfrm>
            <a:custGeom>
              <a:rect b="b" l="l" r="r" t="t"/>
              <a:pathLst>
                <a:path extrusionOk="0" h="202019" w="994445">
                  <a:moveTo>
                    <a:pt x="101009" y="0"/>
                  </a:moveTo>
                  <a:lnTo>
                    <a:pt x="893436" y="0"/>
                  </a:lnTo>
                  <a:cubicBezTo>
                    <a:pt x="949222" y="0"/>
                    <a:pt x="994445" y="45223"/>
                    <a:pt x="994445" y="101009"/>
                  </a:cubicBezTo>
                  <a:lnTo>
                    <a:pt x="994445" y="101009"/>
                  </a:lnTo>
                  <a:cubicBezTo>
                    <a:pt x="994445" y="156795"/>
                    <a:pt x="949222" y="202019"/>
                    <a:pt x="893436" y="202019"/>
                  </a:cubicBezTo>
                  <a:lnTo>
                    <a:pt x="101009" y="202019"/>
                  </a:lnTo>
                  <a:cubicBezTo>
                    <a:pt x="45223" y="202019"/>
                    <a:pt x="0" y="156795"/>
                    <a:pt x="0" y="101009"/>
                  </a:cubicBezTo>
                  <a:lnTo>
                    <a:pt x="0" y="101009"/>
                  </a:lnTo>
                  <a:cubicBezTo>
                    <a:pt x="0" y="45223"/>
                    <a:pt x="45223" y="0"/>
                    <a:pt x="101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31EFC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8"/>
            <p:cNvSpPr txBox="1"/>
            <p:nvPr/>
          </p:nvSpPr>
          <p:spPr>
            <a:xfrm>
              <a:off x="0" y="-28575"/>
              <a:ext cx="994445" cy="230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6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8" name="Google Shape;498;p28"/>
          <p:cNvSpPr/>
          <p:nvPr/>
        </p:nvSpPr>
        <p:spPr>
          <a:xfrm>
            <a:off x="13066757" y="5691703"/>
            <a:ext cx="3100437" cy="3100437"/>
          </a:xfrm>
          <a:custGeom>
            <a:rect b="b" l="l" r="r" t="t"/>
            <a:pathLst>
              <a:path extrusionOk="0" h="3100437" w="3100437">
                <a:moveTo>
                  <a:pt x="0" y="0"/>
                </a:moveTo>
                <a:lnTo>
                  <a:pt x="3100438" y="0"/>
                </a:lnTo>
                <a:lnTo>
                  <a:pt x="3100438" y="3100437"/>
                </a:lnTo>
                <a:lnTo>
                  <a:pt x="0" y="31004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9" name="Google Shape;499;p28"/>
          <p:cNvSpPr txBox="1"/>
          <p:nvPr/>
        </p:nvSpPr>
        <p:spPr>
          <a:xfrm>
            <a:off x="1447334" y="4779240"/>
            <a:ext cx="3181816" cy="3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74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More About BT</a:t>
            </a:r>
            <a:endParaRPr/>
          </a:p>
        </p:txBody>
      </p:sp>
      <p:sp>
        <p:nvSpPr>
          <p:cNvPr id="500" name="Google Shape;500;p28"/>
          <p:cNvSpPr txBox="1"/>
          <p:nvPr/>
        </p:nvSpPr>
        <p:spPr>
          <a:xfrm>
            <a:off x="6902063" y="4779240"/>
            <a:ext cx="3697163" cy="3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74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Contact Carrie</a:t>
            </a:r>
            <a:endParaRPr/>
          </a:p>
        </p:txBody>
      </p:sp>
      <p:sp>
        <p:nvSpPr>
          <p:cNvPr id="501" name="Google Shape;501;p28"/>
          <p:cNvSpPr txBox="1"/>
          <p:nvPr/>
        </p:nvSpPr>
        <p:spPr>
          <a:xfrm>
            <a:off x="12768394" y="4779240"/>
            <a:ext cx="3697163" cy="32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74" u="none" cap="none" strike="noStrike">
                <a:solidFill>
                  <a:srgbClr val="FFFFFF"/>
                </a:solidFill>
                <a:latin typeface="Mina"/>
                <a:ea typeface="Mina"/>
                <a:cs typeface="Mina"/>
                <a:sym typeface="Mina"/>
              </a:rPr>
              <a:t>Download Presentation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0" y="3373722"/>
            <a:ext cx="8824110" cy="5884578"/>
          </a:xfrm>
          <a:custGeom>
            <a:rect b="b" l="l" r="r" t="t"/>
            <a:pathLst>
              <a:path extrusionOk="0" h="5884578" w="8824110">
                <a:moveTo>
                  <a:pt x="0" y="0"/>
                </a:moveTo>
                <a:lnTo>
                  <a:pt x="8824110" y="0"/>
                </a:lnTo>
                <a:lnTo>
                  <a:pt x="8824110" y="5884578"/>
                </a:lnTo>
                <a:lnTo>
                  <a:pt x="0" y="5884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0623" r="-10623" t="0"/>
            </a:stretch>
          </a:blipFill>
          <a:ln>
            <a:noFill/>
          </a:ln>
        </p:spPr>
      </p:sp>
      <p:sp>
        <p:nvSpPr>
          <p:cNvPr id="107" name="Google Shape;107;p4"/>
          <p:cNvSpPr/>
          <p:nvPr/>
        </p:nvSpPr>
        <p:spPr>
          <a:xfrm rot="10800000">
            <a:off x="15793193" y="0"/>
            <a:ext cx="2494807" cy="2479214"/>
          </a:xfrm>
          <a:custGeom>
            <a:rect b="b" l="l" r="r" t="t"/>
            <a:pathLst>
              <a:path extrusionOk="0" h="2479214" w="2494807">
                <a:moveTo>
                  <a:pt x="2494807" y="2479214"/>
                </a:moveTo>
                <a:lnTo>
                  <a:pt x="0" y="2479214"/>
                </a:lnTo>
                <a:lnTo>
                  <a:pt x="0" y="0"/>
                </a:lnTo>
                <a:lnTo>
                  <a:pt x="2494807" y="0"/>
                </a:lnTo>
                <a:lnTo>
                  <a:pt x="2494807" y="247921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4"/>
          <p:cNvSpPr/>
          <p:nvPr/>
        </p:nvSpPr>
        <p:spPr>
          <a:xfrm rot="8981864">
            <a:off x="5554963" y="2544746"/>
            <a:ext cx="1671460" cy="472188"/>
          </a:xfrm>
          <a:custGeom>
            <a:rect b="b" l="l" r="r" t="t"/>
            <a:pathLst>
              <a:path extrusionOk="0" h="472188" w="1671460">
                <a:moveTo>
                  <a:pt x="0" y="0"/>
                </a:moveTo>
                <a:lnTo>
                  <a:pt x="1671460" y="0"/>
                </a:lnTo>
                <a:lnTo>
                  <a:pt x="1671460" y="472187"/>
                </a:lnTo>
                <a:lnTo>
                  <a:pt x="0" y="472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4"/>
          <p:cNvSpPr txBox="1"/>
          <p:nvPr/>
        </p:nvSpPr>
        <p:spPr>
          <a:xfrm>
            <a:off x="1028700" y="1047750"/>
            <a:ext cx="1155528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What is BookingTimes?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9260898" y="2927651"/>
            <a:ext cx="8115300" cy="6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Australian Based Business Platform</a:t>
            </a:r>
            <a:endParaRPr sz="1200"/>
          </a:p>
          <a:p>
            <a:pPr indent="-3327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90% of clients are Driving Schools</a:t>
            </a:r>
            <a:endParaRPr sz="1200"/>
          </a:p>
          <a:p>
            <a:pPr indent="-3327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 Business over 16 years</a:t>
            </a:r>
            <a:endParaRPr sz="1200"/>
          </a:p>
          <a:p>
            <a:pPr indent="-3327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Client driven upgrades</a:t>
            </a:r>
            <a:endParaRPr sz="1200"/>
          </a:p>
          <a:p>
            <a:pPr indent="-3327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Growing quickly and dominate the first page - Google “Driving School Brisbane”</a:t>
            </a:r>
            <a:endParaRPr sz="1200"/>
          </a:p>
          <a:p>
            <a:pPr indent="-3327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Eat, sleep, breathe driving school data</a:t>
            </a:r>
            <a:endParaRPr sz="1200"/>
          </a:p>
          <a:p>
            <a:pPr indent="-3327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Most Loved for: online scheduling, online LMS, integrated website, built in SEO. </a:t>
            </a:r>
            <a:endParaRPr sz="1200"/>
          </a:p>
        </p:txBody>
      </p:sp>
      <p:sp>
        <p:nvSpPr>
          <p:cNvPr id="111" name="Google Shape;111;p4"/>
          <p:cNvSpPr txBox="1"/>
          <p:nvPr/>
        </p:nvSpPr>
        <p:spPr>
          <a:xfrm>
            <a:off x="4766460" y="2091864"/>
            <a:ext cx="8115300" cy="688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I designed this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8975100" y="9258294"/>
            <a:ext cx="8115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And me. 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9627" r="-9627" t="0"/>
            </a:stretch>
          </a:blipFill>
          <a:ln>
            <a:noFill/>
          </a:ln>
        </p:spPr>
      </p:sp>
      <p:grpSp>
        <p:nvGrpSpPr>
          <p:cNvPr id="118" name="Google Shape;118;p5"/>
          <p:cNvGrpSpPr/>
          <p:nvPr/>
        </p:nvGrpSpPr>
        <p:grpSpPr>
          <a:xfrm>
            <a:off x="897653" y="3769587"/>
            <a:ext cx="16492694" cy="4755409"/>
            <a:chOff x="0" y="-47625"/>
            <a:chExt cx="4343755" cy="1252453"/>
          </a:xfrm>
        </p:grpSpPr>
        <p:sp>
          <p:nvSpPr>
            <p:cNvPr id="119" name="Google Shape;119;p5"/>
            <p:cNvSpPr/>
            <p:nvPr/>
          </p:nvSpPr>
          <p:spPr>
            <a:xfrm>
              <a:off x="0" y="0"/>
              <a:ext cx="4343755" cy="1204828"/>
            </a:xfrm>
            <a:custGeom>
              <a:rect b="b" l="l" r="r" t="t"/>
              <a:pathLst>
                <a:path extrusionOk="0" h="1204828" w="4343755">
                  <a:moveTo>
                    <a:pt x="23940" y="0"/>
                  </a:moveTo>
                  <a:lnTo>
                    <a:pt x="4319815" y="0"/>
                  </a:lnTo>
                  <a:cubicBezTo>
                    <a:pt x="4333036" y="0"/>
                    <a:pt x="4343755" y="10718"/>
                    <a:pt x="4343755" y="23940"/>
                  </a:cubicBezTo>
                  <a:lnTo>
                    <a:pt x="4343755" y="1180888"/>
                  </a:lnTo>
                  <a:cubicBezTo>
                    <a:pt x="4343755" y="1194110"/>
                    <a:pt x="4333036" y="1204828"/>
                    <a:pt x="4319815" y="1204828"/>
                  </a:cubicBezTo>
                  <a:lnTo>
                    <a:pt x="23940" y="1204828"/>
                  </a:lnTo>
                  <a:cubicBezTo>
                    <a:pt x="10718" y="1204828"/>
                    <a:pt x="0" y="1194110"/>
                    <a:pt x="0" y="1180888"/>
                  </a:cubicBezTo>
                  <a:lnTo>
                    <a:pt x="0" y="23940"/>
                  </a:lnTo>
                  <a:cubicBezTo>
                    <a:pt x="0" y="10718"/>
                    <a:pt x="10718" y="0"/>
                    <a:pt x="239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 txBox="1"/>
            <p:nvPr/>
          </p:nvSpPr>
          <p:spPr>
            <a:xfrm>
              <a:off x="0" y="-47625"/>
              <a:ext cx="4343755" cy="1252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5"/>
          <p:cNvGrpSpPr/>
          <p:nvPr/>
        </p:nvGrpSpPr>
        <p:grpSpPr>
          <a:xfrm>
            <a:off x="1075482" y="4299079"/>
            <a:ext cx="1648854" cy="1706822"/>
            <a:chOff x="0" y="-28575"/>
            <a:chExt cx="812800" cy="841375"/>
          </a:xfrm>
        </p:grpSpPr>
        <p:sp>
          <p:nvSpPr>
            <p:cNvPr id="122" name="Google Shape;122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/>
            </a:p>
          </p:txBody>
        </p:sp>
      </p:grpSp>
      <p:grpSp>
        <p:nvGrpSpPr>
          <p:cNvPr id="124" name="Google Shape;124;p5"/>
          <p:cNvGrpSpPr/>
          <p:nvPr/>
        </p:nvGrpSpPr>
        <p:grpSpPr>
          <a:xfrm>
            <a:off x="9190782" y="4299079"/>
            <a:ext cx="1648854" cy="1706822"/>
            <a:chOff x="0" y="-28575"/>
            <a:chExt cx="812800" cy="841375"/>
          </a:xfrm>
        </p:grpSpPr>
        <p:sp>
          <p:nvSpPr>
            <p:cNvPr id="125" name="Google Shape;125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/>
            </a:p>
          </p:txBody>
        </p:sp>
      </p:grpSp>
      <p:grpSp>
        <p:nvGrpSpPr>
          <p:cNvPr id="127" name="Google Shape;127;p5"/>
          <p:cNvGrpSpPr/>
          <p:nvPr/>
        </p:nvGrpSpPr>
        <p:grpSpPr>
          <a:xfrm>
            <a:off x="1075482" y="6290271"/>
            <a:ext cx="1648854" cy="1706822"/>
            <a:chOff x="0" y="-28575"/>
            <a:chExt cx="812800" cy="841375"/>
          </a:xfrm>
        </p:grpSpPr>
        <p:sp>
          <p:nvSpPr>
            <p:cNvPr id="128" name="Google Shape;12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/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9190782" y="6290271"/>
            <a:ext cx="1648854" cy="1706822"/>
            <a:chOff x="0" y="-28575"/>
            <a:chExt cx="812800" cy="841375"/>
          </a:xfrm>
        </p:grpSpPr>
        <p:sp>
          <p:nvSpPr>
            <p:cNvPr id="131" name="Google Shape;13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76200" y="-28575"/>
              <a:ext cx="660400" cy="765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0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/>
            </a:p>
          </p:txBody>
        </p:sp>
      </p:grpSp>
      <p:sp>
        <p:nvSpPr>
          <p:cNvPr id="133" name="Google Shape;133;p5"/>
          <p:cNvSpPr/>
          <p:nvPr/>
        </p:nvSpPr>
        <p:spPr>
          <a:xfrm rot="10800000">
            <a:off x="15776433" y="-111720"/>
            <a:ext cx="2574080" cy="2557992"/>
          </a:xfrm>
          <a:custGeom>
            <a:rect b="b" l="l" r="r" t="t"/>
            <a:pathLst>
              <a:path extrusionOk="0" h="2557992" w="2574080">
                <a:moveTo>
                  <a:pt x="2574080" y="2557993"/>
                </a:moveTo>
                <a:lnTo>
                  <a:pt x="0" y="2557993"/>
                </a:lnTo>
                <a:lnTo>
                  <a:pt x="0" y="0"/>
                </a:lnTo>
                <a:lnTo>
                  <a:pt x="2574080" y="0"/>
                </a:lnTo>
                <a:lnTo>
                  <a:pt x="2574080" y="255799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5"/>
          <p:cNvSpPr/>
          <p:nvPr/>
        </p:nvSpPr>
        <p:spPr>
          <a:xfrm flipH="1" rot="10800000">
            <a:off x="-80511" y="0"/>
            <a:ext cx="2574080" cy="2557992"/>
          </a:xfrm>
          <a:custGeom>
            <a:rect b="b" l="l" r="r" t="t"/>
            <a:pathLst>
              <a:path extrusionOk="0" h="2557992" w="2574080">
                <a:moveTo>
                  <a:pt x="0" y="2557992"/>
                </a:moveTo>
                <a:lnTo>
                  <a:pt x="2574080" y="2557992"/>
                </a:lnTo>
                <a:lnTo>
                  <a:pt x="2574080" y="0"/>
                </a:lnTo>
                <a:lnTo>
                  <a:pt x="0" y="0"/>
                </a:lnTo>
                <a:lnTo>
                  <a:pt x="0" y="255799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5"/>
          <p:cNvSpPr txBox="1"/>
          <p:nvPr/>
        </p:nvSpPr>
        <p:spPr>
          <a:xfrm>
            <a:off x="4592520" y="1047750"/>
            <a:ext cx="9102960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Core Values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11192061" y="4810125"/>
            <a:ext cx="549105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How do you define success?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3079994" y="4848225"/>
            <a:ext cx="499358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Why are you doing this?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3079994" y="6610692"/>
            <a:ext cx="45082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Who are you doing this for?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1284028" y="6610692"/>
            <a:ext cx="5307119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What is your business culture?</a:t>
            </a:r>
            <a:endParaRPr/>
          </a:p>
        </p:txBody>
      </p:sp>
      <p:grpSp>
        <p:nvGrpSpPr>
          <p:cNvPr id="140" name="Google Shape;140;p5"/>
          <p:cNvGrpSpPr/>
          <p:nvPr/>
        </p:nvGrpSpPr>
        <p:grpSpPr>
          <a:xfrm>
            <a:off x="5576786" y="1028700"/>
            <a:ext cx="926543" cy="944311"/>
            <a:chOff x="0" y="0"/>
            <a:chExt cx="812800" cy="828387"/>
          </a:xfrm>
        </p:grpSpPr>
        <p:sp>
          <p:nvSpPr>
            <p:cNvPr id="141" name="Google Shape;141;p5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F1A3E"/>
                  </a:solidFill>
                  <a:latin typeface="Open Sans"/>
                  <a:ea typeface="Open Sans"/>
                  <a:cs typeface="Open Sans"/>
                  <a:sym typeface="Open Sans"/>
                </a:rPr>
                <a:t>01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749112" y="3961008"/>
            <a:ext cx="1939286" cy="2364983"/>
          </a:xfrm>
          <a:custGeom>
            <a:rect b="b" l="l" r="r" t="t"/>
            <a:pathLst>
              <a:path extrusionOk="0" h="2364983" w="1939286">
                <a:moveTo>
                  <a:pt x="0" y="0"/>
                </a:moveTo>
                <a:lnTo>
                  <a:pt x="1939287" y="0"/>
                </a:lnTo>
                <a:lnTo>
                  <a:pt x="1939287" y="2364984"/>
                </a:lnTo>
                <a:lnTo>
                  <a:pt x="0" y="2364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6"/>
          <p:cNvSpPr txBox="1"/>
          <p:nvPr/>
        </p:nvSpPr>
        <p:spPr>
          <a:xfrm>
            <a:off x="2688400" y="2291325"/>
            <a:ext cx="13658700" cy="6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6490" lvl="1" marL="858383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75"/>
              <a:buFont typeface="Arial"/>
              <a:buChar char="•"/>
            </a:pPr>
            <a:r>
              <a:rPr b="0" i="0" lang="en-US" sz="37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Work with people we value, and who value our work.</a:t>
            </a:r>
            <a:endParaRPr sz="1200"/>
          </a:p>
          <a:p>
            <a:pPr indent="-416490" lvl="1" marL="858383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75"/>
              <a:buFont typeface="Arial"/>
              <a:buChar char="•"/>
            </a:pPr>
            <a:r>
              <a:rPr b="0" i="0" lang="en-US" sz="37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Value our team first, for the benefit of our clients always.</a:t>
            </a:r>
            <a:endParaRPr sz="1200"/>
          </a:p>
          <a:p>
            <a:pPr indent="-416490" lvl="1" marL="858383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75"/>
              <a:buFont typeface="Arial"/>
              <a:buChar char="•"/>
            </a:pPr>
            <a:r>
              <a:rPr b="0" i="0" lang="en-US" sz="37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 learn from our mistakes, we don't drown in them.</a:t>
            </a:r>
            <a:endParaRPr sz="1200"/>
          </a:p>
          <a:p>
            <a:pPr indent="-416490" lvl="1" marL="858383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75"/>
              <a:buFont typeface="Arial"/>
              <a:buChar char="•"/>
            </a:pPr>
            <a:r>
              <a:rPr b="0" i="0" lang="en-US" sz="37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 to the table with solutions.</a:t>
            </a:r>
            <a:endParaRPr sz="1200"/>
          </a:p>
          <a:p>
            <a:pPr indent="-416490" lvl="1" marL="858383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75"/>
              <a:buFont typeface="Arial"/>
              <a:buChar char="•"/>
            </a:pPr>
            <a:r>
              <a:rPr b="0" i="0" lang="en-US" sz="37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sustainable drive.</a:t>
            </a:r>
            <a:endParaRPr sz="1200"/>
          </a:p>
          <a:p>
            <a:pPr indent="-416490" lvl="1" marL="858383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75"/>
              <a:buFont typeface="Arial"/>
              <a:buChar char="•"/>
            </a:pPr>
            <a:r>
              <a:rPr b="0" i="0" lang="en-US" sz="37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 our business on reputation, not pontification.</a:t>
            </a:r>
            <a:endParaRPr sz="1200"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775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8689630"/>
            <a:ext cx="1607417" cy="1597370"/>
          </a:xfrm>
          <a:custGeom>
            <a:rect b="b" l="l" r="r" t="t"/>
            <a:pathLst>
              <a:path extrusionOk="0" h="1597370" w="1607417">
                <a:moveTo>
                  <a:pt x="0" y="0"/>
                </a:moveTo>
                <a:lnTo>
                  <a:pt x="1607417" y="0"/>
                </a:lnTo>
                <a:lnTo>
                  <a:pt x="1607417" y="1597370"/>
                </a:lnTo>
                <a:lnTo>
                  <a:pt x="0" y="1597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6"/>
          <p:cNvSpPr/>
          <p:nvPr/>
        </p:nvSpPr>
        <p:spPr>
          <a:xfrm rot="10800000">
            <a:off x="16270153" y="0"/>
            <a:ext cx="2017847" cy="2005235"/>
          </a:xfrm>
          <a:custGeom>
            <a:rect b="b" l="l" r="r" t="t"/>
            <a:pathLst>
              <a:path extrusionOk="0" h="2005235" w="2017847">
                <a:moveTo>
                  <a:pt x="2017847" y="2005235"/>
                </a:moveTo>
                <a:lnTo>
                  <a:pt x="0" y="2005235"/>
                </a:lnTo>
                <a:lnTo>
                  <a:pt x="0" y="0"/>
                </a:lnTo>
                <a:lnTo>
                  <a:pt x="2017847" y="0"/>
                </a:lnTo>
                <a:lnTo>
                  <a:pt x="2017847" y="200523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6"/>
          <p:cNvSpPr/>
          <p:nvPr/>
        </p:nvSpPr>
        <p:spPr>
          <a:xfrm rot="-9571663">
            <a:off x="11678156" y="8097690"/>
            <a:ext cx="2833588" cy="857160"/>
          </a:xfrm>
          <a:custGeom>
            <a:rect b="b" l="l" r="r" t="t"/>
            <a:pathLst>
              <a:path extrusionOk="0" h="856558" w="2831598">
                <a:moveTo>
                  <a:pt x="0" y="0"/>
                </a:moveTo>
                <a:lnTo>
                  <a:pt x="2831598" y="0"/>
                </a:lnTo>
                <a:lnTo>
                  <a:pt x="2831598" y="856558"/>
                </a:lnTo>
                <a:lnTo>
                  <a:pt x="0" y="856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6"/>
          <p:cNvSpPr txBox="1"/>
          <p:nvPr/>
        </p:nvSpPr>
        <p:spPr>
          <a:xfrm>
            <a:off x="1028700" y="1047750"/>
            <a:ext cx="921762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Core Value Examples: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11988039" y="9257453"/>
            <a:ext cx="574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except me. I toot that horn.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10725552" y="1259130"/>
            <a:ext cx="7552196" cy="9008820"/>
          </a:xfrm>
          <a:custGeom>
            <a:rect b="b" l="l" r="r" t="t"/>
            <a:pathLst>
              <a:path extrusionOk="0" h="9008820" w="7552196">
                <a:moveTo>
                  <a:pt x="0" y="0"/>
                </a:moveTo>
                <a:lnTo>
                  <a:pt x="7552196" y="0"/>
                </a:lnTo>
                <a:lnTo>
                  <a:pt x="7552196" y="9008820"/>
                </a:lnTo>
                <a:lnTo>
                  <a:pt x="0" y="9008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0555" r="-50555" t="0"/>
            </a:stretch>
          </a:blipFill>
          <a:ln>
            <a:noFill/>
          </a:ln>
        </p:spPr>
      </p:sp>
      <p:sp>
        <p:nvSpPr>
          <p:cNvPr id="159" name="Google Shape;159;p7"/>
          <p:cNvSpPr txBox="1"/>
          <p:nvPr/>
        </p:nvSpPr>
        <p:spPr>
          <a:xfrm>
            <a:off x="2218673" y="1027145"/>
            <a:ext cx="921762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On a mission.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1028700" y="5086350"/>
            <a:ext cx="9217624" cy="1661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not a mission statement?</a:t>
            </a:r>
            <a:endParaRPr/>
          </a:p>
          <a:p>
            <a:pPr indent="-3454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30 page thesis</a:t>
            </a:r>
            <a:endParaRPr/>
          </a:p>
          <a:p>
            <a:pPr indent="-345439" lvl="1" marL="690881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 manifesto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0" y="8689630"/>
            <a:ext cx="1607417" cy="1597370"/>
          </a:xfrm>
          <a:custGeom>
            <a:rect b="b" l="l" r="r" t="t"/>
            <a:pathLst>
              <a:path extrusionOk="0" h="1597370" w="1607417">
                <a:moveTo>
                  <a:pt x="0" y="0"/>
                </a:moveTo>
                <a:lnTo>
                  <a:pt x="1607417" y="0"/>
                </a:lnTo>
                <a:lnTo>
                  <a:pt x="1607417" y="1597370"/>
                </a:lnTo>
                <a:lnTo>
                  <a:pt x="0" y="1597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7"/>
          <p:cNvSpPr/>
          <p:nvPr/>
        </p:nvSpPr>
        <p:spPr>
          <a:xfrm rot="10800000">
            <a:off x="10725552" y="1259130"/>
            <a:ext cx="2017847" cy="2005235"/>
          </a:xfrm>
          <a:custGeom>
            <a:rect b="b" l="l" r="r" t="t"/>
            <a:pathLst>
              <a:path extrusionOk="0" h="2005235" w="2017847">
                <a:moveTo>
                  <a:pt x="2017847" y="2005235"/>
                </a:moveTo>
                <a:lnTo>
                  <a:pt x="0" y="2005235"/>
                </a:lnTo>
                <a:lnTo>
                  <a:pt x="0" y="0"/>
                </a:lnTo>
                <a:lnTo>
                  <a:pt x="2017847" y="0"/>
                </a:lnTo>
                <a:lnTo>
                  <a:pt x="2017847" y="200523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3" name="Google Shape;163;p7"/>
          <p:cNvGrpSpPr/>
          <p:nvPr/>
        </p:nvGrpSpPr>
        <p:grpSpPr>
          <a:xfrm>
            <a:off x="1028700" y="1028700"/>
            <a:ext cx="926543" cy="944311"/>
            <a:chOff x="0" y="0"/>
            <a:chExt cx="812800" cy="828387"/>
          </a:xfrm>
        </p:grpSpPr>
        <p:sp>
          <p:nvSpPr>
            <p:cNvPr id="164" name="Google Shape;164;p7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F1A3E"/>
                  </a:solidFill>
                  <a:latin typeface="Open Sans"/>
                  <a:ea typeface="Open Sans"/>
                  <a:cs typeface="Open Sans"/>
                  <a:sym typeface="Open Sans"/>
                </a:rPr>
                <a:t>02</a:t>
              </a:r>
              <a:endParaRPr/>
            </a:p>
          </p:txBody>
        </p:sp>
      </p:grpSp>
      <p:sp>
        <p:nvSpPr>
          <p:cNvPr id="166" name="Google Shape;166;p7"/>
          <p:cNvSpPr txBox="1"/>
          <p:nvPr/>
        </p:nvSpPr>
        <p:spPr>
          <a:xfrm>
            <a:off x="1028700" y="3076668"/>
            <a:ext cx="9217500" cy="1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Mission Statement is: a formal summary of the aims and values of a company, organization or </a:t>
            </a:r>
            <a:r>
              <a:rPr lang="en-US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individual</a:t>
            </a:r>
            <a:r>
              <a:rPr b="0" i="0" lang="en-US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/>
        </p:nvSpPr>
        <p:spPr>
          <a:xfrm>
            <a:off x="3300440" y="2998216"/>
            <a:ext cx="11452413" cy="3475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9190" lvl="1" marL="858383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75"/>
              <a:buFont typeface="Arial"/>
              <a:buChar char="•"/>
            </a:pPr>
            <a:r>
              <a:rPr b="0" i="0" lang="en-US" sz="397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mission is to give our clients a foundation in which their potential for growth is limited only by their drive, not their technical capabilities.</a:t>
            </a:r>
            <a:endParaRPr/>
          </a:p>
          <a:p>
            <a:pPr indent="0" lvl="0" marL="0" marR="0" rtl="0" algn="just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75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0" y="8689630"/>
            <a:ext cx="1607417" cy="1597370"/>
          </a:xfrm>
          <a:custGeom>
            <a:rect b="b" l="l" r="r" t="t"/>
            <a:pathLst>
              <a:path extrusionOk="0" h="1597370" w="1607417">
                <a:moveTo>
                  <a:pt x="0" y="0"/>
                </a:moveTo>
                <a:lnTo>
                  <a:pt x="1607417" y="0"/>
                </a:lnTo>
                <a:lnTo>
                  <a:pt x="1607417" y="1597370"/>
                </a:lnTo>
                <a:lnTo>
                  <a:pt x="0" y="1597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8"/>
          <p:cNvSpPr/>
          <p:nvPr/>
        </p:nvSpPr>
        <p:spPr>
          <a:xfrm rot="10800000">
            <a:off x="16270153" y="0"/>
            <a:ext cx="2017847" cy="2005235"/>
          </a:xfrm>
          <a:custGeom>
            <a:rect b="b" l="l" r="r" t="t"/>
            <a:pathLst>
              <a:path extrusionOk="0" h="2005235" w="2017847">
                <a:moveTo>
                  <a:pt x="2017847" y="2005235"/>
                </a:moveTo>
                <a:lnTo>
                  <a:pt x="0" y="2005235"/>
                </a:lnTo>
                <a:lnTo>
                  <a:pt x="0" y="0"/>
                </a:lnTo>
                <a:lnTo>
                  <a:pt x="2017847" y="0"/>
                </a:lnTo>
                <a:lnTo>
                  <a:pt x="2017847" y="200523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8"/>
          <p:cNvSpPr/>
          <p:nvPr/>
        </p:nvSpPr>
        <p:spPr>
          <a:xfrm flipH="1" rot="7390973">
            <a:off x="10643294" y="7007513"/>
            <a:ext cx="3230506" cy="1459242"/>
          </a:xfrm>
          <a:custGeom>
            <a:rect b="b" l="l" r="r" t="t"/>
            <a:pathLst>
              <a:path extrusionOk="0" h="1459242" w="3230506">
                <a:moveTo>
                  <a:pt x="0" y="1459241"/>
                </a:moveTo>
                <a:lnTo>
                  <a:pt x="3230506" y="1459241"/>
                </a:lnTo>
                <a:lnTo>
                  <a:pt x="3230506" y="0"/>
                </a:lnTo>
                <a:lnTo>
                  <a:pt x="0" y="0"/>
                </a:lnTo>
                <a:lnTo>
                  <a:pt x="0" y="145924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8"/>
          <p:cNvSpPr/>
          <p:nvPr/>
        </p:nvSpPr>
        <p:spPr>
          <a:xfrm>
            <a:off x="11650284" y="5859315"/>
            <a:ext cx="3337277" cy="614762"/>
          </a:xfrm>
          <a:custGeom>
            <a:rect b="b" l="l" r="r" t="t"/>
            <a:pathLst>
              <a:path extrusionOk="0" h="614762" w="3337277">
                <a:moveTo>
                  <a:pt x="0" y="0"/>
                </a:moveTo>
                <a:lnTo>
                  <a:pt x="3337276" y="0"/>
                </a:lnTo>
                <a:lnTo>
                  <a:pt x="3337276" y="614762"/>
                </a:lnTo>
                <a:lnTo>
                  <a:pt x="0" y="614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8"/>
          <p:cNvSpPr txBox="1"/>
          <p:nvPr/>
        </p:nvSpPr>
        <p:spPr>
          <a:xfrm>
            <a:off x="1028700" y="1047750"/>
            <a:ext cx="12411761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Mission Statement Example:</a:t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6151958" y="8384420"/>
            <a:ext cx="5749378" cy="504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31EFC3"/>
                </a:solidFill>
                <a:latin typeface="Gochi Hand"/>
                <a:ea typeface="Gochi Hand"/>
                <a:cs typeface="Gochi Hand"/>
                <a:sym typeface="Gochi Hand"/>
              </a:rPr>
              <a:t>I get to work here!!!!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/>
          <p:nvPr/>
        </p:nvSpPr>
        <p:spPr>
          <a:xfrm>
            <a:off x="181426" y="2715927"/>
            <a:ext cx="4503956" cy="6542373"/>
          </a:xfrm>
          <a:custGeom>
            <a:rect b="b" l="l" r="r" t="t"/>
            <a:pathLst>
              <a:path extrusionOk="0" h="3760733" w="2588996">
                <a:moveTo>
                  <a:pt x="2464535" y="59690"/>
                </a:moveTo>
                <a:cubicBezTo>
                  <a:pt x="2500095" y="59690"/>
                  <a:pt x="2529305" y="88900"/>
                  <a:pt x="2529305" y="124460"/>
                </a:cubicBezTo>
                <a:lnTo>
                  <a:pt x="2529305" y="3636273"/>
                </a:lnTo>
                <a:cubicBezTo>
                  <a:pt x="2529305" y="3671833"/>
                  <a:pt x="2500095" y="3701043"/>
                  <a:pt x="2464535" y="3701043"/>
                </a:cubicBezTo>
                <a:lnTo>
                  <a:pt x="124460" y="3701043"/>
                </a:lnTo>
                <a:cubicBezTo>
                  <a:pt x="88900" y="3701043"/>
                  <a:pt x="59690" y="3671833"/>
                  <a:pt x="59690" y="3636273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464535" y="59690"/>
                </a:lnTo>
                <a:moveTo>
                  <a:pt x="2464535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3636273"/>
                </a:lnTo>
                <a:cubicBezTo>
                  <a:pt x="0" y="3704853"/>
                  <a:pt x="55880" y="3760733"/>
                  <a:pt x="124460" y="3760733"/>
                </a:cubicBezTo>
                <a:lnTo>
                  <a:pt x="2464536" y="3760733"/>
                </a:lnTo>
                <a:cubicBezTo>
                  <a:pt x="2533116" y="3760733"/>
                  <a:pt x="2588996" y="3704853"/>
                  <a:pt x="2588996" y="3636273"/>
                </a:cubicBezTo>
                <a:lnTo>
                  <a:pt x="2588996" y="124460"/>
                </a:lnTo>
                <a:cubicBezTo>
                  <a:pt x="2588995" y="55880"/>
                  <a:pt x="2533116" y="0"/>
                  <a:pt x="2464535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1446951" y="3096483"/>
            <a:ext cx="1977148" cy="1781905"/>
          </a:xfrm>
          <a:custGeom>
            <a:rect b="b" l="l" r="r" t="t"/>
            <a:pathLst>
              <a:path extrusionOk="0" h="1781905" w="1977148">
                <a:moveTo>
                  <a:pt x="0" y="0"/>
                </a:moveTo>
                <a:lnTo>
                  <a:pt x="1977148" y="0"/>
                </a:lnTo>
                <a:lnTo>
                  <a:pt x="1977148" y="1781904"/>
                </a:lnTo>
                <a:lnTo>
                  <a:pt x="0" y="1781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9"/>
          <p:cNvSpPr/>
          <p:nvPr/>
        </p:nvSpPr>
        <p:spPr>
          <a:xfrm>
            <a:off x="5034409" y="2715927"/>
            <a:ext cx="3815959" cy="2692685"/>
          </a:xfrm>
          <a:custGeom>
            <a:rect b="b" l="l" r="r" t="t"/>
            <a:pathLst>
              <a:path extrusionOk="0" h="1547828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423368"/>
                </a:lnTo>
                <a:cubicBezTo>
                  <a:pt x="2133826" y="1458928"/>
                  <a:pt x="2104616" y="1488138"/>
                  <a:pt x="2069056" y="1488138"/>
                </a:cubicBezTo>
                <a:lnTo>
                  <a:pt x="124460" y="1488138"/>
                </a:lnTo>
                <a:cubicBezTo>
                  <a:pt x="88900" y="1488138"/>
                  <a:pt x="59690" y="1458928"/>
                  <a:pt x="59690" y="1423368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23368"/>
                </a:lnTo>
                <a:cubicBezTo>
                  <a:pt x="0" y="1491948"/>
                  <a:pt x="55880" y="1547828"/>
                  <a:pt x="124460" y="1547828"/>
                </a:cubicBezTo>
                <a:lnTo>
                  <a:pt x="2069056" y="1547828"/>
                </a:lnTo>
                <a:cubicBezTo>
                  <a:pt x="2137636" y="1547828"/>
                  <a:pt x="2193516" y="1491948"/>
                  <a:pt x="2193516" y="1423368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5034409" y="5713413"/>
            <a:ext cx="3815959" cy="3544887"/>
          </a:xfrm>
          <a:custGeom>
            <a:rect b="b" l="l" r="r" t="t"/>
            <a:pathLst>
              <a:path extrusionOk="0" h="2037697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913237"/>
                </a:lnTo>
                <a:cubicBezTo>
                  <a:pt x="2133826" y="1948797"/>
                  <a:pt x="2104616" y="1978007"/>
                  <a:pt x="2069056" y="1978007"/>
                </a:cubicBezTo>
                <a:lnTo>
                  <a:pt x="124460" y="1978007"/>
                </a:lnTo>
                <a:cubicBezTo>
                  <a:pt x="88900" y="1978007"/>
                  <a:pt x="59690" y="1948797"/>
                  <a:pt x="59690" y="1913237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913237"/>
                </a:lnTo>
                <a:cubicBezTo>
                  <a:pt x="0" y="1981817"/>
                  <a:pt x="55880" y="2037697"/>
                  <a:pt x="124460" y="2037697"/>
                </a:cubicBezTo>
                <a:lnTo>
                  <a:pt x="2069056" y="2037697"/>
                </a:lnTo>
                <a:cubicBezTo>
                  <a:pt x="2137636" y="2037697"/>
                  <a:pt x="2193516" y="1981817"/>
                  <a:pt x="2193516" y="1913237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6257293" y="6488211"/>
            <a:ext cx="1372865" cy="1372865"/>
          </a:xfrm>
          <a:custGeom>
            <a:rect b="b" l="l" r="r" t="t"/>
            <a:pathLst>
              <a:path extrusionOk="0" h="1372865" w="1372865">
                <a:moveTo>
                  <a:pt x="0" y="0"/>
                </a:moveTo>
                <a:lnTo>
                  <a:pt x="1372864" y="0"/>
                </a:lnTo>
                <a:lnTo>
                  <a:pt x="1372864" y="1372864"/>
                </a:lnTo>
                <a:lnTo>
                  <a:pt x="0" y="1372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7" name="Google Shape;187;p9"/>
          <p:cNvGrpSpPr/>
          <p:nvPr/>
        </p:nvGrpSpPr>
        <p:grpSpPr>
          <a:xfrm>
            <a:off x="13598375" y="2715927"/>
            <a:ext cx="4508200" cy="6542373"/>
            <a:chOff x="0" y="0"/>
            <a:chExt cx="6010933" cy="8723164"/>
          </a:xfrm>
        </p:grpSpPr>
        <p:sp>
          <p:nvSpPr>
            <p:cNvPr id="188" name="Google Shape;188;p9"/>
            <p:cNvSpPr/>
            <p:nvPr/>
          </p:nvSpPr>
          <p:spPr>
            <a:xfrm>
              <a:off x="5658" y="0"/>
              <a:ext cx="6005275" cy="8723164"/>
            </a:xfrm>
            <a:custGeom>
              <a:rect b="b" l="l" r="r" t="t"/>
              <a:pathLst>
                <a:path extrusionOk="0" h="3760733" w="2588996">
                  <a:moveTo>
                    <a:pt x="2464535" y="59690"/>
                  </a:moveTo>
                  <a:cubicBezTo>
                    <a:pt x="2500095" y="59690"/>
                    <a:pt x="2529305" y="88900"/>
                    <a:pt x="2529305" y="124460"/>
                  </a:cubicBezTo>
                  <a:lnTo>
                    <a:pt x="2529305" y="3636273"/>
                  </a:lnTo>
                  <a:cubicBezTo>
                    <a:pt x="2529305" y="3671833"/>
                    <a:pt x="2500095" y="3701043"/>
                    <a:pt x="2464535" y="3701043"/>
                  </a:cubicBezTo>
                  <a:lnTo>
                    <a:pt x="124460" y="3701043"/>
                  </a:lnTo>
                  <a:cubicBezTo>
                    <a:pt x="88900" y="3701043"/>
                    <a:pt x="59690" y="3671833"/>
                    <a:pt x="59690" y="363627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64535" y="59690"/>
                  </a:lnTo>
                  <a:moveTo>
                    <a:pt x="246453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636273"/>
                  </a:lnTo>
                  <a:cubicBezTo>
                    <a:pt x="0" y="3704853"/>
                    <a:pt x="55880" y="3760733"/>
                    <a:pt x="124460" y="3760733"/>
                  </a:cubicBezTo>
                  <a:lnTo>
                    <a:pt x="2464536" y="3760733"/>
                  </a:lnTo>
                  <a:cubicBezTo>
                    <a:pt x="2533116" y="3760733"/>
                    <a:pt x="2588996" y="3704853"/>
                    <a:pt x="2588996" y="3636273"/>
                  </a:cubicBezTo>
                  <a:lnTo>
                    <a:pt x="2588996" y="124460"/>
                  </a:lnTo>
                  <a:cubicBezTo>
                    <a:pt x="2588995" y="55880"/>
                    <a:pt x="2533116" y="0"/>
                    <a:pt x="2464535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908110" y="507407"/>
              <a:ext cx="2194712" cy="2375873"/>
            </a:xfrm>
            <a:custGeom>
              <a:rect b="b" l="l" r="r" t="t"/>
              <a:pathLst>
                <a:path extrusionOk="0" h="2375873" w="2194712">
                  <a:moveTo>
                    <a:pt x="0" y="0"/>
                  </a:moveTo>
                  <a:lnTo>
                    <a:pt x="2194713" y="0"/>
                  </a:lnTo>
                  <a:lnTo>
                    <a:pt x="2194713" y="2375873"/>
                  </a:lnTo>
                  <a:lnTo>
                    <a:pt x="0" y="23758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9"/>
            <p:cNvSpPr txBox="1"/>
            <p:nvPr/>
          </p:nvSpPr>
          <p:spPr>
            <a:xfrm>
              <a:off x="603925" y="4582608"/>
              <a:ext cx="4803082" cy="2309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Culture is what motivates and retains talented employees.</a:t>
              </a:r>
              <a:endParaRPr/>
            </a:p>
            <a:p>
              <a:pPr indent="0" lvl="0" marL="0" marR="0" rtl="0" algn="just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5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-</a:t>
              </a:r>
              <a:r>
                <a:rPr b="0" i="0" lang="en-US" sz="2500" u="none" cap="none" strike="noStrike">
                  <a:solidFill>
                    <a:srgbClr val="6CE5E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Betty Thompson</a:t>
              </a:r>
              <a:endParaRPr/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0" y="3170089"/>
              <a:ext cx="6010933" cy="773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Culture</a:t>
              </a: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 flipH="1" rot="10800000">
            <a:off x="0" y="0"/>
            <a:ext cx="2428522" cy="2413344"/>
          </a:xfrm>
          <a:custGeom>
            <a:rect b="b" l="l" r="r" t="t"/>
            <a:pathLst>
              <a:path extrusionOk="0" h="2413344" w="2428522">
                <a:moveTo>
                  <a:pt x="0" y="2413344"/>
                </a:moveTo>
                <a:lnTo>
                  <a:pt x="2428522" y="2413344"/>
                </a:lnTo>
                <a:lnTo>
                  <a:pt x="2428522" y="0"/>
                </a:lnTo>
                <a:lnTo>
                  <a:pt x="0" y="0"/>
                </a:lnTo>
                <a:lnTo>
                  <a:pt x="0" y="2413344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9"/>
          <p:cNvSpPr/>
          <p:nvPr/>
        </p:nvSpPr>
        <p:spPr>
          <a:xfrm>
            <a:off x="9315055" y="2715927"/>
            <a:ext cx="3815959" cy="2692685"/>
          </a:xfrm>
          <a:custGeom>
            <a:rect b="b" l="l" r="r" t="t"/>
            <a:pathLst>
              <a:path extrusionOk="0" h="1547828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423368"/>
                </a:lnTo>
                <a:cubicBezTo>
                  <a:pt x="2133826" y="1458928"/>
                  <a:pt x="2104616" y="1488138"/>
                  <a:pt x="2069056" y="1488138"/>
                </a:cubicBezTo>
                <a:lnTo>
                  <a:pt x="124460" y="1488138"/>
                </a:lnTo>
                <a:cubicBezTo>
                  <a:pt x="88900" y="1488138"/>
                  <a:pt x="59690" y="1458928"/>
                  <a:pt x="59690" y="1423368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423368"/>
                </a:lnTo>
                <a:cubicBezTo>
                  <a:pt x="0" y="1491948"/>
                  <a:pt x="55880" y="1547828"/>
                  <a:pt x="124460" y="1547828"/>
                </a:cubicBezTo>
                <a:lnTo>
                  <a:pt x="2069056" y="1547828"/>
                </a:lnTo>
                <a:cubicBezTo>
                  <a:pt x="2137636" y="1547828"/>
                  <a:pt x="2193516" y="1491948"/>
                  <a:pt x="2193516" y="1423368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9315055" y="5713413"/>
            <a:ext cx="3815959" cy="3544887"/>
          </a:xfrm>
          <a:custGeom>
            <a:rect b="b" l="l" r="r" t="t"/>
            <a:pathLst>
              <a:path extrusionOk="0" h="2037697" w="2193516">
                <a:moveTo>
                  <a:pt x="2069056" y="59690"/>
                </a:moveTo>
                <a:cubicBezTo>
                  <a:pt x="2104616" y="59690"/>
                  <a:pt x="2133826" y="88900"/>
                  <a:pt x="2133826" y="124460"/>
                </a:cubicBezTo>
                <a:lnTo>
                  <a:pt x="2133826" y="1913237"/>
                </a:lnTo>
                <a:cubicBezTo>
                  <a:pt x="2133826" y="1948797"/>
                  <a:pt x="2104616" y="1978007"/>
                  <a:pt x="2069056" y="1978007"/>
                </a:cubicBezTo>
                <a:lnTo>
                  <a:pt x="124460" y="1978007"/>
                </a:lnTo>
                <a:cubicBezTo>
                  <a:pt x="88900" y="1978007"/>
                  <a:pt x="59690" y="1948797"/>
                  <a:pt x="59690" y="1913237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2069056" y="59690"/>
                </a:lnTo>
                <a:moveTo>
                  <a:pt x="2069056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913237"/>
                </a:lnTo>
                <a:cubicBezTo>
                  <a:pt x="0" y="1981817"/>
                  <a:pt x="55880" y="2037697"/>
                  <a:pt x="124460" y="2037697"/>
                </a:cubicBezTo>
                <a:lnTo>
                  <a:pt x="2069056" y="2037697"/>
                </a:lnTo>
                <a:cubicBezTo>
                  <a:pt x="2137636" y="2037697"/>
                  <a:pt x="2193516" y="1981817"/>
                  <a:pt x="2193516" y="1913237"/>
                </a:cubicBezTo>
                <a:lnTo>
                  <a:pt x="2193516" y="124460"/>
                </a:lnTo>
                <a:cubicBezTo>
                  <a:pt x="2193516" y="55880"/>
                  <a:pt x="2137636" y="0"/>
                  <a:pt x="2069056" y="0"/>
                </a:cubicBezTo>
                <a:close/>
              </a:path>
            </a:pathLst>
          </a:custGeom>
          <a:solidFill>
            <a:srgbClr val="31EF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10537939" y="6494463"/>
            <a:ext cx="1361074" cy="1527736"/>
          </a:xfrm>
          <a:custGeom>
            <a:rect b="b" l="l" r="r" t="t"/>
            <a:pathLst>
              <a:path extrusionOk="0" h="1527736" w="1361074">
                <a:moveTo>
                  <a:pt x="0" y="0"/>
                </a:moveTo>
                <a:lnTo>
                  <a:pt x="1361074" y="0"/>
                </a:lnTo>
                <a:lnTo>
                  <a:pt x="1361074" y="1527736"/>
                </a:lnTo>
                <a:lnTo>
                  <a:pt x="0" y="1527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9"/>
          <p:cNvSpPr/>
          <p:nvPr/>
        </p:nvSpPr>
        <p:spPr>
          <a:xfrm>
            <a:off x="10374368" y="3086100"/>
            <a:ext cx="1527175" cy="1527175"/>
          </a:xfrm>
          <a:custGeom>
            <a:rect b="b" l="l" r="r" t="t"/>
            <a:pathLst>
              <a:path extrusionOk="0" h="1527175" w="1527175">
                <a:moveTo>
                  <a:pt x="0" y="0"/>
                </a:moveTo>
                <a:lnTo>
                  <a:pt x="1527175" y="0"/>
                </a:lnTo>
                <a:lnTo>
                  <a:pt x="1527175" y="1527175"/>
                </a:lnTo>
                <a:lnTo>
                  <a:pt x="0" y="1527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9"/>
          <p:cNvSpPr/>
          <p:nvPr/>
        </p:nvSpPr>
        <p:spPr>
          <a:xfrm>
            <a:off x="6199613" y="3086100"/>
            <a:ext cx="1399241" cy="1516792"/>
          </a:xfrm>
          <a:custGeom>
            <a:rect b="b" l="l" r="r" t="t"/>
            <a:pathLst>
              <a:path extrusionOk="0" h="1516792" w="1399241">
                <a:moveTo>
                  <a:pt x="0" y="0"/>
                </a:moveTo>
                <a:lnTo>
                  <a:pt x="1399241" y="0"/>
                </a:lnTo>
                <a:lnTo>
                  <a:pt x="1399241" y="1516792"/>
                </a:lnTo>
                <a:lnTo>
                  <a:pt x="0" y="1516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9"/>
          <p:cNvSpPr txBox="1"/>
          <p:nvPr/>
        </p:nvSpPr>
        <p:spPr>
          <a:xfrm>
            <a:off x="4689625" y="8163650"/>
            <a:ext cx="45082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Policies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4689625" y="4546600"/>
            <a:ext cx="45082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Strategy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8970272" y="8163650"/>
            <a:ext cx="45082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Procedures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8970272" y="4546600"/>
            <a:ext cx="45082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Message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3366358" y="1047750"/>
            <a:ext cx="11555284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Values Make Decisions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546347" y="6077571"/>
            <a:ext cx="3764349" cy="1783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Without a plan, even the most brilliant business can get lost. </a:t>
            </a:r>
            <a:endParaRPr/>
          </a:p>
          <a:p>
            <a:pPr indent="0" lvl="0" marL="0" marR="0" rtl="0" algn="just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3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b="0" i="0" lang="en-US" sz="2533" u="none" cap="none" strike="noStrike">
                <a:solidFill>
                  <a:srgbClr val="6CE5E8"/>
                </a:solidFill>
                <a:latin typeface="Montserrat"/>
                <a:ea typeface="Montserrat"/>
                <a:cs typeface="Montserrat"/>
                <a:sym typeface="Montserrat"/>
              </a:rPr>
              <a:t>Yogi Berra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0" y="5076825"/>
            <a:ext cx="45082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344" r="-14343" t="0"/>
            </a:stretch>
          </a:blipFill>
          <a:ln>
            <a:noFill/>
          </a:ln>
        </p:spPr>
      </p:sp>
      <p:grpSp>
        <p:nvGrpSpPr>
          <p:cNvPr id="210" name="Google Shape;210;p10"/>
          <p:cNvGrpSpPr/>
          <p:nvPr/>
        </p:nvGrpSpPr>
        <p:grpSpPr>
          <a:xfrm>
            <a:off x="980804" y="2857800"/>
            <a:ext cx="8163196" cy="5843354"/>
            <a:chOff x="0" y="-66675"/>
            <a:chExt cx="2149977" cy="1538990"/>
          </a:xfrm>
        </p:grpSpPr>
        <p:sp>
          <p:nvSpPr>
            <p:cNvPr id="211" name="Google Shape;211;p10"/>
            <p:cNvSpPr/>
            <p:nvPr/>
          </p:nvSpPr>
          <p:spPr>
            <a:xfrm>
              <a:off x="0" y="0"/>
              <a:ext cx="2149977" cy="1472315"/>
            </a:xfrm>
            <a:custGeom>
              <a:rect b="b" l="l" r="r" t="t"/>
              <a:pathLst>
                <a:path extrusionOk="0" h="1472315" w="2149977">
                  <a:moveTo>
                    <a:pt x="48368" y="0"/>
                  </a:moveTo>
                  <a:lnTo>
                    <a:pt x="2101610" y="0"/>
                  </a:lnTo>
                  <a:cubicBezTo>
                    <a:pt x="2114437" y="0"/>
                    <a:pt x="2126740" y="5096"/>
                    <a:pt x="2135811" y="14167"/>
                  </a:cubicBezTo>
                  <a:cubicBezTo>
                    <a:pt x="2144882" y="23237"/>
                    <a:pt x="2149977" y="35540"/>
                    <a:pt x="2149977" y="48368"/>
                  </a:cubicBezTo>
                  <a:lnTo>
                    <a:pt x="2149977" y="1423947"/>
                  </a:lnTo>
                  <a:cubicBezTo>
                    <a:pt x="2149977" y="1436775"/>
                    <a:pt x="2144882" y="1449078"/>
                    <a:pt x="2135811" y="1458149"/>
                  </a:cubicBezTo>
                  <a:cubicBezTo>
                    <a:pt x="2126740" y="1467219"/>
                    <a:pt x="2114437" y="1472315"/>
                    <a:pt x="2101610" y="1472315"/>
                  </a:cubicBezTo>
                  <a:lnTo>
                    <a:pt x="48368" y="1472315"/>
                  </a:lnTo>
                  <a:cubicBezTo>
                    <a:pt x="21655" y="1472315"/>
                    <a:pt x="0" y="1450660"/>
                    <a:pt x="0" y="1423947"/>
                  </a:cubicBezTo>
                  <a:lnTo>
                    <a:pt x="0" y="48368"/>
                  </a:lnTo>
                  <a:cubicBezTo>
                    <a:pt x="0" y="35540"/>
                    <a:pt x="5096" y="23237"/>
                    <a:pt x="14167" y="14167"/>
                  </a:cubicBezTo>
                  <a:cubicBezTo>
                    <a:pt x="23237" y="5096"/>
                    <a:pt x="35540" y="0"/>
                    <a:pt x="48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0"/>
            <p:cNvSpPr txBox="1"/>
            <p:nvPr/>
          </p:nvSpPr>
          <p:spPr>
            <a:xfrm>
              <a:off x="0" y="-66675"/>
              <a:ext cx="2149977" cy="1538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0"/>
          <p:cNvGrpSpPr/>
          <p:nvPr/>
        </p:nvGrpSpPr>
        <p:grpSpPr>
          <a:xfrm>
            <a:off x="9557925" y="2930131"/>
            <a:ext cx="7701375" cy="5771023"/>
            <a:chOff x="0" y="-47625"/>
            <a:chExt cx="2028346" cy="1519940"/>
          </a:xfrm>
        </p:grpSpPr>
        <p:sp>
          <p:nvSpPr>
            <p:cNvPr id="214" name="Google Shape;214;p10"/>
            <p:cNvSpPr/>
            <p:nvPr/>
          </p:nvSpPr>
          <p:spPr>
            <a:xfrm>
              <a:off x="0" y="0"/>
              <a:ext cx="2028346" cy="1472315"/>
            </a:xfrm>
            <a:custGeom>
              <a:rect b="b" l="l" r="r" t="t"/>
              <a:pathLst>
                <a:path extrusionOk="0" h="1472315" w="2028346">
                  <a:moveTo>
                    <a:pt x="51268" y="0"/>
                  </a:moveTo>
                  <a:lnTo>
                    <a:pt x="1977077" y="0"/>
                  </a:lnTo>
                  <a:cubicBezTo>
                    <a:pt x="1990674" y="0"/>
                    <a:pt x="2003715" y="5401"/>
                    <a:pt x="2013329" y="15016"/>
                  </a:cubicBezTo>
                  <a:cubicBezTo>
                    <a:pt x="2022944" y="24631"/>
                    <a:pt x="2028346" y="37671"/>
                    <a:pt x="2028346" y="51268"/>
                  </a:cubicBezTo>
                  <a:lnTo>
                    <a:pt x="2028346" y="1421047"/>
                  </a:lnTo>
                  <a:cubicBezTo>
                    <a:pt x="2028346" y="1434644"/>
                    <a:pt x="2022944" y="1447685"/>
                    <a:pt x="2013329" y="1457299"/>
                  </a:cubicBezTo>
                  <a:cubicBezTo>
                    <a:pt x="2003715" y="1466914"/>
                    <a:pt x="1990674" y="1472315"/>
                    <a:pt x="1977077" y="1472315"/>
                  </a:cubicBezTo>
                  <a:lnTo>
                    <a:pt x="51268" y="1472315"/>
                  </a:lnTo>
                  <a:cubicBezTo>
                    <a:pt x="37671" y="1472315"/>
                    <a:pt x="24631" y="1466914"/>
                    <a:pt x="15016" y="1457299"/>
                  </a:cubicBezTo>
                  <a:cubicBezTo>
                    <a:pt x="5401" y="1447685"/>
                    <a:pt x="0" y="1434644"/>
                    <a:pt x="0" y="1421047"/>
                  </a:cubicBezTo>
                  <a:lnTo>
                    <a:pt x="0" y="51268"/>
                  </a:lnTo>
                  <a:cubicBezTo>
                    <a:pt x="0" y="37671"/>
                    <a:pt x="5401" y="24631"/>
                    <a:pt x="15016" y="15016"/>
                  </a:cubicBezTo>
                  <a:cubicBezTo>
                    <a:pt x="24631" y="5401"/>
                    <a:pt x="37671" y="0"/>
                    <a:pt x="5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0" y="-47625"/>
              <a:ext cx="2028346" cy="1519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7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0"/>
          <p:cNvSpPr/>
          <p:nvPr/>
        </p:nvSpPr>
        <p:spPr>
          <a:xfrm>
            <a:off x="9944024" y="6318580"/>
            <a:ext cx="1358767" cy="1455173"/>
          </a:xfrm>
          <a:custGeom>
            <a:rect b="b" l="l" r="r" t="t"/>
            <a:pathLst>
              <a:path extrusionOk="0" h="1455173" w="1358767">
                <a:moveTo>
                  <a:pt x="0" y="0"/>
                </a:moveTo>
                <a:lnTo>
                  <a:pt x="1358768" y="0"/>
                </a:lnTo>
                <a:lnTo>
                  <a:pt x="1358768" y="1455172"/>
                </a:lnTo>
                <a:lnTo>
                  <a:pt x="0" y="1455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0"/>
          <p:cNvSpPr/>
          <p:nvPr/>
        </p:nvSpPr>
        <p:spPr>
          <a:xfrm rot="10800000">
            <a:off x="15454610" y="0"/>
            <a:ext cx="2833390" cy="2815682"/>
          </a:xfrm>
          <a:custGeom>
            <a:rect b="b" l="l" r="r" t="t"/>
            <a:pathLst>
              <a:path extrusionOk="0" h="2815682" w="2833390">
                <a:moveTo>
                  <a:pt x="2833390" y="2815682"/>
                </a:moveTo>
                <a:lnTo>
                  <a:pt x="0" y="2815682"/>
                </a:lnTo>
                <a:lnTo>
                  <a:pt x="0" y="0"/>
                </a:lnTo>
                <a:lnTo>
                  <a:pt x="2833390" y="0"/>
                </a:lnTo>
                <a:lnTo>
                  <a:pt x="2833390" y="281568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10"/>
          <p:cNvSpPr/>
          <p:nvPr/>
        </p:nvSpPr>
        <p:spPr>
          <a:xfrm>
            <a:off x="1349545" y="6183360"/>
            <a:ext cx="1671687" cy="1725613"/>
          </a:xfrm>
          <a:custGeom>
            <a:rect b="b" l="l" r="r" t="t"/>
            <a:pathLst>
              <a:path extrusionOk="0" h="1725613" w="1671687">
                <a:moveTo>
                  <a:pt x="0" y="0"/>
                </a:moveTo>
                <a:lnTo>
                  <a:pt x="1671687" y="0"/>
                </a:lnTo>
                <a:lnTo>
                  <a:pt x="1671687" y="1725612"/>
                </a:lnTo>
                <a:lnTo>
                  <a:pt x="0" y="1725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0"/>
          <p:cNvSpPr/>
          <p:nvPr/>
        </p:nvSpPr>
        <p:spPr>
          <a:xfrm>
            <a:off x="1228424" y="3663975"/>
            <a:ext cx="2057400" cy="2057400"/>
          </a:xfrm>
          <a:custGeom>
            <a:rect b="b" l="l" r="r" t="t"/>
            <a:pathLst>
              <a:path extrusionOk="0"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0" name="Google Shape;220;p10"/>
          <p:cNvGrpSpPr/>
          <p:nvPr/>
        </p:nvGrpSpPr>
        <p:grpSpPr>
          <a:xfrm>
            <a:off x="1028700" y="1031616"/>
            <a:ext cx="926543" cy="944311"/>
            <a:chOff x="0" y="0"/>
            <a:chExt cx="812800" cy="828387"/>
          </a:xfrm>
        </p:grpSpPr>
        <p:sp>
          <p:nvSpPr>
            <p:cNvPr id="221" name="Google Shape;221;p10"/>
            <p:cNvSpPr/>
            <p:nvPr/>
          </p:nvSpPr>
          <p:spPr>
            <a:xfrm>
              <a:off x="0" y="0"/>
              <a:ext cx="812800" cy="828387"/>
            </a:xfrm>
            <a:custGeom>
              <a:rect b="b" l="l" r="r" t="t"/>
              <a:pathLst>
                <a:path extrusionOk="0" h="828387" w="812800">
                  <a:moveTo>
                    <a:pt x="406400" y="0"/>
                  </a:moveTo>
                  <a:cubicBezTo>
                    <a:pt x="181951" y="0"/>
                    <a:pt x="0" y="185441"/>
                    <a:pt x="0" y="414193"/>
                  </a:cubicBezTo>
                  <a:cubicBezTo>
                    <a:pt x="0" y="642946"/>
                    <a:pt x="181951" y="828387"/>
                    <a:pt x="406400" y="828387"/>
                  </a:cubicBezTo>
                  <a:cubicBezTo>
                    <a:pt x="630849" y="828387"/>
                    <a:pt x="812800" y="642946"/>
                    <a:pt x="812800" y="414193"/>
                  </a:cubicBezTo>
                  <a:cubicBezTo>
                    <a:pt x="812800" y="18544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1E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0"/>
            <p:cNvSpPr txBox="1"/>
            <p:nvPr/>
          </p:nvSpPr>
          <p:spPr>
            <a:xfrm>
              <a:off x="76200" y="10986"/>
              <a:ext cx="660400" cy="739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F1A3E"/>
                  </a:solidFill>
                  <a:latin typeface="Open Sans"/>
                  <a:ea typeface="Open Sans"/>
                  <a:cs typeface="Open Sans"/>
                  <a:sym typeface="Open Sans"/>
                </a:rPr>
                <a:t>03</a:t>
              </a:r>
              <a:endParaRPr/>
            </a:p>
          </p:txBody>
        </p:sp>
      </p:grpSp>
      <p:sp>
        <p:nvSpPr>
          <p:cNvPr id="223" name="Google Shape;223;p10"/>
          <p:cNvSpPr/>
          <p:nvPr/>
        </p:nvSpPr>
        <p:spPr>
          <a:xfrm>
            <a:off x="9852822" y="3802100"/>
            <a:ext cx="1541172" cy="1479525"/>
          </a:xfrm>
          <a:custGeom>
            <a:rect b="b" l="l" r="r" t="t"/>
            <a:pathLst>
              <a:path extrusionOk="0" h="1479525" w="1541172">
                <a:moveTo>
                  <a:pt x="0" y="0"/>
                </a:moveTo>
                <a:lnTo>
                  <a:pt x="1541172" y="0"/>
                </a:lnTo>
                <a:lnTo>
                  <a:pt x="1541172" y="1479525"/>
                </a:lnTo>
                <a:lnTo>
                  <a:pt x="0" y="1479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0"/>
          <p:cNvSpPr txBox="1"/>
          <p:nvPr/>
        </p:nvSpPr>
        <p:spPr>
          <a:xfrm>
            <a:off x="2257124" y="1030061"/>
            <a:ext cx="12416449" cy="96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aleway Black"/>
                <a:ea typeface="Raleway Black"/>
                <a:cs typeface="Raleway Black"/>
                <a:sym typeface="Raleway Black"/>
              </a:rPr>
              <a:t>Define Your Perfect Customer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3349843" y="4475188"/>
            <a:ext cx="5248646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Be specific.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3349843" y="6998541"/>
            <a:ext cx="5248646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Remember...you run a business.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11586346" y="6998541"/>
            <a:ext cx="5117599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Travel time is a killer.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3285824" y="3743052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The Profile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11586346" y="3743151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Language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3349843" y="6241998"/>
            <a:ext cx="4508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Affluence</a:t>
            </a:r>
            <a:endParaRPr/>
          </a:p>
        </p:txBody>
      </p:sp>
      <p:sp>
        <p:nvSpPr>
          <p:cNvPr id="231" name="Google Shape;231;p10"/>
          <p:cNvSpPr txBox="1"/>
          <p:nvPr/>
        </p:nvSpPr>
        <p:spPr>
          <a:xfrm>
            <a:off x="11586346" y="6241998"/>
            <a:ext cx="5360005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Service Area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11642025" y="4494238"/>
            <a:ext cx="5248646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F1A3E"/>
                </a:solidFill>
                <a:latin typeface="Montserrat"/>
                <a:ea typeface="Montserrat"/>
                <a:cs typeface="Montserrat"/>
                <a:sym typeface="Montserrat"/>
              </a:rPr>
              <a:t>Millenials vs Gen X vs Gen Z.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