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League Spartan" charset="1" panose="00000800000000000000"/>
      <p:regular r:id="rId25"/>
    </p:embeddedFont>
    <p:embeddedFont>
      <p:font typeface="Montserrat Classic" charset="1" panose="00000500000000000000"/>
      <p:regular r:id="rId26"/>
    </p:embeddedFont>
    <p:embeddedFont>
      <p:font typeface="Mina Bold" charset="1" panose="02000803000000000000"/>
      <p:regular r:id="rId37"/>
    </p:embeddedFont>
    <p:embeddedFont>
      <p:font typeface="Mina" charset="1" panose="02000503000000000000"/>
      <p:regular r:id="rId38"/>
    </p:embeddedFont>
    <p:embeddedFont>
      <p:font typeface="Montserrat" charset="1" panose="00000500000000000000"/>
      <p:regular r:id="rId40"/>
    </p:embeddedFont>
    <p:embeddedFont>
      <p:font typeface="Montserrat Ultra-Bold" charset="1" panose="0000090000000000000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notesMasters/notesMaster1.xml" Type="http://schemas.openxmlformats.org/officeDocument/2006/relationships/notesMaster"/><Relationship Id="rId28" Target="theme/theme2.xml" Type="http://schemas.openxmlformats.org/officeDocument/2006/relationships/theme"/><Relationship Id="rId29" Target="notesSlides/notesSlide1.xml" Type="http://schemas.openxmlformats.org/officeDocument/2006/relationships/notesSlide"/><Relationship Id="rId3" Target="viewProps.xml" Type="http://schemas.openxmlformats.org/officeDocument/2006/relationships/viewProps"/><Relationship Id="rId30" Target="notesSlides/notesSlide2.xml" Type="http://schemas.openxmlformats.org/officeDocument/2006/relationships/notesSlide"/><Relationship Id="rId31" Target="notesSlides/notesSlide3.xml" Type="http://schemas.openxmlformats.org/officeDocument/2006/relationships/notesSlide"/><Relationship Id="rId32" Target="notesSlides/notesSlide4.xml" Type="http://schemas.openxmlformats.org/officeDocument/2006/relationships/notesSlide"/><Relationship Id="rId33" Target="notesSlides/notesSlide5.xml" Type="http://schemas.openxmlformats.org/officeDocument/2006/relationships/notesSlide"/><Relationship Id="rId34" Target="notesSlides/notesSlide6.xml" Type="http://schemas.openxmlformats.org/officeDocument/2006/relationships/notesSlide"/><Relationship Id="rId35" Target="notesSlides/notesSlide7.xml" Type="http://schemas.openxmlformats.org/officeDocument/2006/relationships/notesSlide"/><Relationship Id="rId36" Target="notesSlides/notesSlide8.xml" Type="http://schemas.openxmlformats.org/officeDocument/2006/relationships/notesSlide"/><Relationship Id="rId37" Target="fonts/font37.fntdata" Type="http://schemas.openxmlformats.org/officeDocument/2006/relationships/font"/><Relationship Id="rId38" Target="fonts/font38.fntdata" Type="http://schemas.openxmlformats.org/officeDocument/2006/relationships/font"/><Relationship Id="rId39" Target="notesSlides/notesSlide9.xml" Type="http://schemas.openxmlformats.org/officeDocument/2006/relationships/notesSlide"/><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Rule-Based AI — “If this, then that.”</a:t>
            </a:r>
          </a:p>
          <a:p>
            <a:r>
              <a:rPr lang="en-US"/>
              <a:t/>
            </a:r>
          </a:p>
          <a:p>
            <a:r>
              <a:rPr lang="en-US"/>
              <a:t>🧩 What it is: Old-school logic. Follows fixed rules made by humans.</a:t>
            </a:r>
          </a:p>
          <a:p>
            <a:r>
              <a:rPr lang="en-US"/>
              <a:t>🚦 Example: “If student is under 18 → show parent consent form.”</a:t>
            </a:r>
          </a:p>
          <a:p>
            <a:r>
              <a:rPr lang="en-US"/>
              <a:t>💡 How to explain it: Smart, but only inside the lines you draw.</a:t>
            </a:r>
          </a:p>
          <a:p>
            <a:r>
              <a:rPr lang="en-US"/>
              <a:t/>
            </a:r>
          </a:p>
          <a:p>
            <a:r>
              <a:rPr lang="en-US"/>
              <a:t>2️⃣ Machine Learning — “It learns from data.”</a:t>
            </a:r>
          </a:p>
          <a:p>
            <a:r>
              <a:rPr lang="en-US"/>
              <a:t/>
            </a:r>
          </a:p>
          <a:p>
            <a:r>
              <a:rPr lang="en-US"/>
              <a:t>📊 What it is: Finds patterns and improves with experience.</a:t>
            </a:r>
          </a:p>
          <a:p>
            <a:r>
              <a:rPr lang="en-US"/>
              <a:t>🧠 Example: Learns which students usually cancel or no-show.</a:t>
            </a:r>
          </a:p>
          <a:p>
            <a:r>
              <a:rPr lang="en-US"/>
              <a:t>💡 How to explain it: Like an instructor who gets sharper after 1,000 lessons.</a:t>
            </a:r>
          </a:p>
          <a:p>
            <a:r>
              <a:rPr lang="en-US"/>
              <a:t/>
            </a:r>
          </a:p>
          <a:p>
            <a:r>
              <a:rPr lang="en-US"/>
              <a:t>3️⃣ Deep Learning — “It learns from huge data.”</a:t>
            </a:r>
          </a:p>
          <a:p>
            <a:r>
              <a:rPr lang="en-US"/>
              <a:t/>
            </a:r>
          </a:p>
          <a:p>
            <a:r>
              <a:rPr lang="en-US"/>
              <a:t>🌐 What it is: Advanced version of ML that mimics the brain’s layers.</a:t>
            </a:r>
          </a:p>
          <a:p>
            <a:r>
              <a:rPr lang="en-US"/>
              <a:t>👁️ Example: Detects stop signs or traffic lights in self-driving cars.</a:t>
            </a:r>
          </a:p>
          <a:p>
            <a:r>
              <a:rPr lang="en-US"/>
              <a:t>💡 How to explain it: Fast learner—but doesn’t really understand why.</a:t>
            </a:r>
          </a:p>
          <a:p>
            <a:r>
              <a:rPr lang="en-US"/>
              <a:t/>
            </a:r>
          </a:p>
          <a:p>
            <a:r>
              <a:rPr lang="en-US"/>
              <a:t>4️⃣ Generative AI (LLMs) — “It creates stuff.”</a:t>
            </a:r>
          </a:p>
          <a:p>
            <a:r>
              <a:rPr lang="en-US"/>
              <a:t/>
            </a:r>
          </a:p>
          <a:p>
            <a:r>
              <a:rPr lang="en-US"/>
              <a:t>✍️ What it is: Large Language Models (like ChatGPT) that write, plan, and explain.</a:t>
            </a:r>
          </a:p>
          <a:p>
            <a:r>
              <a:rPr lang="en-US"/>
              <a:t>📧 Example: Writes your marketing posts or student reminder emails.</a:t>
            </a:r>
          </a:p>
          <a:p>
            <a:r>
              <a:rPr lang="en-US"/>
              <a:t>💡 How to explain it: Like an assistant that never sleeps—but needs clear directions.</a:t>
            </a:r>
          </a:p>
          <a:p>
            <a:r>
              <a:rPr lang="en-US"/>
              <a:t/>
            </a:r>
          </a:p>
          <a:p>
            <a:r>
              <a:rPr lang="en-US"/>
              <a:t>5️⃣ Predictive AI — “It guesses what’s next.”</a:t>
            </a:r>
          </a:p>
          <a:p>
            <a:r>
              <a:rPr lang="en-US"/>
              <a:t/>
            </a:r>
          </a:p>
          <a:p>
            <a:r>
              <a:rPr lang="en-US"/>
              <a:t>🔮 What it is: Uses past data to make smart predictions.</a:t>
            </a:r>
          </a:p>
          <a:p>
            <a:r>
              <a:rPr lang="en-US"/>
              <a:t>📅 Example: Spots which students might cancel or fail their test.</a:t>
            </a:r>
          </a:p>
          <a:p>
            <a:r>
              <a:rPr lang="en-US"/>
              <a:t>💡 How to explain it: Not magic, just math on overdrive.</a:t>
            </a:r>
          </a:p>
          <a:p>
            <a:r>
              <a:rPr lang="en-US"/>
              <a:t/>
            </a:r>
          </a:p>
          <a:p>
            <a:r>
              <a:rPr lang="en-US"/>
              <a:t>6️⃣ Robotics &amp; Vision — “It sees or moves.”</a:t>
            </a:r>
          </a:p>
          <a:p>
            <a:r>
              <a:rPr lang="en-US"/>
              <a:t/>
            </a:r>
          </a:p>
          <a:p>
            <a:r>
              <a:rPr lang="en-US"/>
              <a:t>🚗 What it is: AI that controls motion or recognizes visuals.</a:t>
            </a:r>
          </a:p>
          <a:p>
            <a:r>
              <a:rPr lang="en-US"/>
              <a:t>🎮 Example: Simulators or automated driving systems.</a:t>
            </a:r>
          </a:p>
          <a:p>
            <a:r>
              <a:rPr lang="en-US"/>
              <a:t>💡 How to explain it: The part that watches and reacts in real time.</a:t>
            </a:r>
          </a:p>
          <a:p>
            <a:r>
              <a:rPr lang="en-US"/>
              <a:t/>
            </a:r>
          </a:p>
          <a:p>
            <a:r>
              <a:rPr lang="en-US"/>
              <a:t>🏁 Wrap-Up Slide: So What’s Relevant for You?</a:t>
            </a:r>
          </a:p>
          <a:p>
            <a:r>
              <a:rPr lang="en-US"/>
              <a:t/>
            </a:r>
          </a:p>
          <a:p>
            <a:r>
              <a:rPr lang="en-US"/>
              <a:t>For driving instructors, focus on:</a:t>
            </a:r>
          </a:p>
          <a:p>
            <a:r>
              <a:rPr lang="en-US"/>
              <a:t>✅ Generative AI — to write, plan, and communicate faster.</a:t>
            </a:r>
          </a:p>
          <a:p>
            <a:r>
              <a:rPr lang="en-US"/>
              <a:t>✅ Predictive AI — to improve scheduling, marketing, and retention.</a:t>
            </a:r>
          </a:p>
          <a:p>
            <a:r>
              <a:rPr lang="en-US"/>
              <a:t>✅ Rule-Based AI — already inside your booking and compliance tools.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“AI gives you more data. It’s your humanity that makes it meaningful.”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“AI gives you more data. It’s your humanity that makes it meaningful.”</a:t>
            </a:r>
          </a:p>
          <a:p>
            <a:r>
              <a:rPr lang="en-US"/>
              <a:t/>
            </a:r>
          </a:p>
          <a:p>
            <a:r>
              <a:rPr lang="en-US"/>
              <a:t>Humans learn (brain cells form and strengthen connections) through sensory experience, abstraction, and social interaction. We generalize from small data. </a:t>
            </a:r>
          </a:p>
          <a:p>
            <a:r>
              <a:rPr lang="en-US"/>
              <a:t/>
            </a:r>
          </a:p>
          <a:p>
            <a:r>
              <a:rPr lang="en-US"/>
              <a:t>AI learns from massive datasets and patterns—it’s brute-force pattern recognition, not lived understanding.</a:t>
            </a:r>
          </a:p>
          <a:p>
            <a:r>
              <a:rPr lang="en-US"/>
              <a:t/>
            </a:r>
          </a:p>
          <a:p>
            <a:r>
              <a:rPr lang="en-US"/>
              <a:t>In short: humans learn through stories and stakes; AI learns through statistics and structure. One grows from life; the other from loops.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study divided 54 subjects—18 to 39 year-olds from the Boston area—into three groups, and asked them to write several SAT essays using OpenAI’s ChatGPT, Google’s search engine, and nothing at all, respectively.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study used Dynamic Directed Transfer Function of dDTF</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study divided 54 subjects—18 to 39 year-olds from the Boston area—into three groups, and asked them to write several SAT essays using OpenAI’s ChatGPT, Google’s search engine, and nothing at all, respectively.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“AI gives you more data. It’s your humanity that makes it meaningful.”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AI doesn’t replace your team. It replaces your chaos.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From first click to final test, AI keeps your business in gear.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17.png" Type="http://schemas.openxmlformats.org/officeDocument/2006/relationships/image"/><Relationship Id="rId13" Target="../media/image18.svg" Type="http://schemas.openxmlformats.org/officeDocument/2006/relationships/image"/><Relationship Id="rId2" Target="../notesSlides/notesSlide8.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 Id="rId5" Target="../media/image3.png" Type="http://schemas.openxmlformats.org/officeDocument/2006/relationships/image"/><Relationship Id="rId6" Target="https://www.canva.com/design/DAGzLaM1NdU/kWfV-ck71A5rDbF8ZfezZg/edit?utm_content=DAGzLaM1NdU&amp;utm_campaign=designshare&amp;utm_medium=link2&amp;utm_source=sharebutton" TargetMode="External" Type="http://schemas.openxmlformats.org/officeDocument/2006/relationships/hyperlink"/><Relationship Id="rId7" Target="https://www.canva.com/design/DAGzLaM1NdU/kWfV-ck71A5rDbF8ZfezZg/edit?utm_content=DAGzLaM1NdU&amp;utm_campaign=designshare&amp;utm_medium=link2&amp;utm_source=sharebutton" TargetMode="External" Type="http://schemas.openxmlformats.org/officeDocument/2006/relationships/hyperlink"/><Relationship Id="rId8" Target="../media/image13.png" Type="http://schemas.openxmlformats.org/officeDocument/2006/relationships/image"/><Relationship Id="rId9" Target="../media/image1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0.png" Type="http://schemas.openxmlformats.org/officeDocument/2006/relationships/image"/><Relationship Id="rId4" Target="../media/image1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3.png" Type="http://schemas.openxmlformats.org/officeDocument/2006/relationships/image"/><Relationship Id="rId5" Target="../media/image2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VAG3GaGfEgE.mp4" Type="http://schemas.openxmlformats.org/officeDocument/2006/relationships/video"/><Relationship Id="rId4" Target="../media/VAG3GaGfEgE.mp4" Type="http://schemas.microsoft.com/office/2007/relationships/media"/></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0.png" Type="http://schemas.openxmlformats.org/officeDocument/2006/relationships/image"/><Relationship Id="rId4" Target="../media/image11.svg" Type="http://schemas.openxmlformats.org/officeDocument/2006/relationships/image"/><Relationship Id="rId5" Target="../media/image3.png" Type="http://schemas.openxmlformats.org/officeDocument/2006/relationships/image"/><Relationship Id="rId6" Target="https://time.com/7295195/ai-chatgpt-google-learning-school" TargetMode="External" Type="http://schemas.openxmlformats.org/officeDocument/2006/relationships/hyperlink"/><Relationship Id="rId7" Target="https://www.media.mit.edu/publications/your-brain-on-chatgpt/"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12.pn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 Id="rId4" Target="../media/image11.svg" Type="http://schemas.openxmlformats.org/officeDocument/2006/relationships/image"/><Relationship Id="rId5" Target="../media/image3.png" Type="http://schemas.openxmlformats.org/officeDocument/2006/relationships/image"/><Relationship Id="rId6" Target="https://time.com/7295195/ai-chatgpt-google-learning-school"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 Id="rId5"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true" flipV="false" rot="0">
            <a:off x="1139092" y="1707047"/>
            <a:ext cx="2274447" cy="2297422"/>
          </a:xfrm>
          <a:custGeom>
            <a:avLst/>
            <a:gdLst/>
            <a:ahLst/>
            <a:cxnLst/>
            <a:rect r="r" b="b" t="t" l="l"/>
            <a:pathLst>
              <a:path h="2297422" w="2274447">
                <a:moveTo>
                  <a:pt x="2274447" y="0"/>
                </a:moveTo>
                <a:lnTo>
                  <a:pt x="0" y="0"/>
                </a:lnTo>
                <a:lnTo>
                  <a:pt x="0" y="2297421"/>
                </a:lnTo>
                <a:lnTo>
                  <a:pt x="2274447" y="2297421"/>
                </a:lnTo>
                <a:lnTo>
                  <a:pt x="227444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783698" y="9378558"/>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4"/>
            <a:stretch>
              <a:fillRect l="0" t="0" r="0" b="0"/>
            </a:stretch>
          </a:blipFill>
        </p:spPr>
      </p:sp>
      <p:sp>
        <p:nvSpPr>
          <p:cNvPr name="Freeform 4" id="4"/>
          <p:cNvSpPr/>
          <p:nvPr/>
        </p:nvSpPr>
        <p:spPr>
          <a:xfrm flipH="false" flipV="false" rot="0">
            <a:off x="11838830" y="7213795"/>
            <a:ext cx="918960" cy="971159"/>
          </a:xfrm>
          <a:custGeom>
            <a:avLst/>
            <a:gdLst/>
            <a:ahLst/>
            <a:cxnLst/>
            <a:rect r="r" b="b" t="t" l="l"/>
            <a:pathLst>
              <a:path h="971159" w="918960">
                <a:moveTo>
                  <a:pt x="0" y="0"/>
                </a:moveTo>
                <a:lnTo>
                  <a:pt x="918960" y="0"/>
                </a:lnTo>
                <a:lnTo>
                  <a:pt x="918960" y="971159"/>
                </a:lnTo>
                <a:lnTo>
                  <a:pt x="0" y="9711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764611" y="2274337"/>
            <a:ext cx="15494689" cy="1730132"/>
          </a:xfrm>
          <a:prstGeom prst="rect">
            <a:avLst/>
          </a:prstGeom>
        </p:spPr>
        <p:txBody>
          <a:bodyPr anchor="t" rtlCol="false" tIns="0" lIns="0" bIns="0" rIns="0">
            <a:spAutoFit/>
          </a:bodyPr>
          <a:lstStyle/>
          <a:p>
            <a:pPr algn="l">
              <a:lnSpc>
                <a:spcPts val="14054"/>
              </a:lnSpc>
            </a:pPr>
            <a:r>
              <a:rPr lang="en-US" sz="10258">
                <a:solidFill>
                  <a:srgbClr val="FFFFFF"/>
                </a:solidFill>
                <a:latin typeface="League Spartan"/>
                <a:ea typeface="League Spartan"/>
                <a:cs typeface="League Spartan"/>
                <a:sym typeface="League Spartan"/>
              </a:rPr>
              <a:t>AI in The Drivers Seat</a:t>
            </a:r>
          </a:p>
        </p:txBody>
      </p:sp>
      <p:sp>
        <p:nvSpPr>
          <p:cNvPr name="TextBox 6" id="6"/>
          <p:cNvSpPr txBox="true"/>
          <p:nvPr/>
        </p:nvSpPr>
        <p:spPr>
          <a:xfrm rot="0">
            <a:off x="1529653" y="4331134"/>
            <a:ext cx="15228694" cy="812366"/>
          </a:xfrm>
          <a:prstGeom prst="rect">
            <a:avLst/>
          </a:prstGeom>
        </p:spPr>
        <p:txBody>
          <a:bodyPr anchor="t" rtlCol="false" tIns="0" lIns="0" bIns="0" rIns="0">
            <a:spAutoFit/>
          </a:bodyPr>
          <a:lstStyle/>
          <a:p>
            <a:pPr algn="l" marL="0" indent="0" lvl="0">
              <a:lnSpc>
                <a:spcPts val="6544"/>
              </a:lnSpc>
              <a:spcBef>
                <a:spcPct val="0"/>
              </a:spcBef>
            </a:pPr>
            <a:r>
              <a:rPr lang="en-US" sz="5034" spc="50">
                <a:solidFill>
                  <a:srgbClr val="FFFFFF"/>
                </a:solidFill>
                <a:latin typeface="League Spartan"/>
                <a:ea typeface="League Spartan"/>
                <a:cs typeface="League Spartan"/>
                <a:sym typeface="League Spartan"/>
              </a:rPr>
              <a:t>Smarter Training for a New Generation</a:t>
            </a:r>
          </a:p>
        </p:txBody>
      </p:sp>
      <p:sp>
        <p:nvSpPr>
          <p:cNvPr name="TextBox 7" id="7"/>
          <p:cNvSpPr txBox="true"/>
          <p:nvPr/>
        </p:nvSpPr>
        <p:spPr>
          <a:xfrm rot="0">
            <a:off x="15787479" y="8946689"/>
            <a:ext cx="1471821" cy="311611"/>
          </a:xfrm>
          <a:prstGeom prst="rect">
            <a:avLst/>
          </a:prstGeom>
        </p:spPr>
        <p:txBody>
          <a:bodyPr anchor="t" rtlCol="false" tIns="0" lIns="0" bIns="0" rIns="0">
            <a:spAutoFit/>
          </a:bodyPr>
          <a:lstStyle/>
          <a:p>
            <a:pPr algn="ctr">
              <a:lnSpc>
                <a:spcPts val="2566"/>
              </a:lnSpc>
            </a:pPr>
            <a:r>
              <a:rPr lang="en-US" sz="1832">
                <a:solidFill>
                  <a:srgbClr val="FFFFFF"/>
                </a:solidFill>
                <a:latin typeface="Montserrat Classic"/>
                <a:ea typeface="Montserrat Classic"/>
                <a:cs typeface="Montserrat Classic"/>
                <a:sym typeface="Montserrat Classic"/>
              </a:rPr>
              <a:t>Powered by: </a:t>
            </a:r>
          </a:p>
        </p:txBody>
      </p:sp>
      <p:sp>
        <p:nvSpPr>
          <p:cNvPr name="TextBox 8" id="8"/>
          <p:cNvSpPr txBox="true"/>
          <p:nvPr/>
        </p:nvSpPr>
        <p:spPr>
          <a:xfrm rot="0">
            <a:off x="1529653" y="7445105"/>
            <a:ext cx="10309177" cy="556795"/>
          </a:xfrm>
          <a:prstGeom prst="rect">
            <a:avLst/>
          </a:prstGeom>
        </p:spPr>
        <p:txBody>
          <a:bodyPr anchor="t" rtlCol="false" tIns="0" lIns="0" bIns="0" rIns="0">
            <a:spAutoFit/>
          </a:bodyPr>
          <a:lstStyle/>
          <a:p>
            <a:pPr algn="l" marL="0" indent="0" lvl="0">
              <a:lnSpc>
                <a:spcPts val="4430"/>
              </a:lnSpc>
              <a:spcBef>
                <a:spcPct val="0"/>
              </a:spcBef>
            </a:pPr>
            <a:r>
              <a:rPr lang="en-US" sz="3407" spc="34">
                <a:solidFill>
                  <a:srgbClr val="FFFFFF"/>
                </a:solidFill>
                <a:latin typeface="League Spartan"/>
                <a:ea typeface="League Spartan"/>
                <a:cs typeface="League Spartan"/>
                <a:sym typeface="League Spartan"/>
              </a:rPr>
              <a:t>Presented by:</a:t>
            </a:r>
            <a:r>
              <a:rPr lang="en-US" sz="3407" spc="34">
                <a:solidFill>
                  <a:srgbClr val="31EFC3"/>
                </a:solidFill>
                <a:latin typeface="League Spartan"/>
                <a:ea typeface="League Spartan"/>
                <a:cs typeface="League Spartan"/>
                <a:sym typeface="League Spartan"/>
              </a:rPr>
              <a:t> Carrie Mae Nelson </a:t>
            </a:r>
            <a:r>
              <a:rPr lang="en-US" sz="3407" spc="34">
                <a:solidFill>
                  <a:srgbClr val="FFFFFF"/>
                </a:solidFill>
                <a:latin typeface="League Spartan"/>
                <a:ea typeface="League Spartan"/>
                <a:cs typeface="League Spartan"/>
                <a:sym typeface="League Spartan"/>
              </a:rPr>
              <a:t>&amp;</a:t>
            </a:r>
            <a:r>
              <a:rPr lang="en-US" sz="3407" spc="34">
                <a:solidFill>
                  <a:srgbClr val="31EFC3"/>
                </a:solidFill>
                <a:latin typeface="League Spartan"/>
                <a:ea typeface="League Spartan"/>
                <a:cs typeface="League Spartan"/>
                <a:sym typeface="League Spartan"/>
              </a:rPr>
              <a:t> </a:t>
            </a:r>
            <a:r>
              <a:rPr lang="en-US" sz="3407" spc="34">
                <a:solidFill>
                  <a:srgbClr val="0368FE"/>
                </a:solidFill>
                <a:latin typeface="League Spartan"/>
                <a:ea typeface="League Spartan"/>
                <a:cs typeface="League Spartan"/>
                <a:sym typeface="League Spartan"/>
              </a:rPr>
              <a:t>Maverick</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3053634" y="3989817"/>
            <a:ext cx="2281784" cy="228178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FFFF"/>
              </a:solidFill>
              <a:prstDash val="solid"/>
              <a:miter/>
            </a:ln>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a:lnSpc>
                  <a:spcPts val="2278"/>
                </a:lnSpc>
              </a:pPr>
            </a:p>
          </p:txBody>
        </p:sp>
      </p:grpSp>
      <p:sp>
        <p:nvSpPr>
          <p:cNvPr name="Freeform 5" id="5"/>
          <p:cNvSpPr/>
          <p:nvPr/>
        </p:nvSpPr>
        <p:spPr>
          <a:xfrm flipH="false" flipV="false" rot="0">
            <a:off x="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4783698" y="9378558"/>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5"/>
            <a:stretch>
              <a:fillRect l="0" t="0" r="0" b="0"/>
            </a:stretch>
          </a:blipFill>
        </p:spPr>
      </p:sp>
      <p:grpSp>
        <p:nvGrpSpPr>
          <p:cNvPr name="Group 7" id="7"/>
          <p:cNvGrpSpPr/>
          <p:nvPr/>
        </p:nvGrpSpPr>
        <p:grpSpPr>
          <a:xfrm rot="0">
            <a:off x="7995701" y="3947201"/>
            <a:ext cx="2281784" cy="2281784"/>
            <a:chOff x="0" y="0"/>
            <a:chExt cx="812800" cy="812800"/>
          </a:xfrm>
        </p:grpSpPr>
        <p:sp>
          <p:nvSpPr>
            <p:cNvPr name="Freeform 8" id="8">
              <a:hlinkClick r:id="rId6" tooltip="https://www.canva.com/design/DAGzLaM1NdU/kWfV-ck71A5rDbF8ZfezZg/edit?utm_content=DAGzLaM1NdU&amp;utm_campaign=designshare&amp;utm_medium=link2&amp;utm_source=sharebutton"/>
            </p:cNvPr>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FFFF"/>
              </a:solidFill>
              <a:prstDash val="solid"/>
              <a:miter/>
            </a:ln>
          </p:spPr>
        </p:sp>
        <p:sp>
          <p:nvSpPr>
            <p:cNvPr name="TextBox 9" id="9"/>
            <p:cNvSpPr txBox="true"/>
            <p:nvPr/>
          </p:nvSpPr>
          <p:spPr>
            <a:xfrm>
              <a:off x="76200" y="47625"/>
              <a:ext cx="660400" cy="688975"/>
            </a:xfrm>
            <a:prstGeom prst="rect">
              <a:avLst/>
            </a:prstGeom>
          </p:spPr>
          <p:txBody>
            <a:bodyPr anchor="ctr" rtlCol="false" tIns="50800" lIns="50800" bIns="50800" rIns="50800"/>
            <a:lstStyle/>
            <a:p>
              <a:pPr algn="ctr">
                <a:lnSpc>
                  <a:spcPts val="2278"/>
                </a:lnSpc>
              </a:pPr>
            </a:p>
          </p:txBody>
        </p:sp>
      </p:grpSp>
      <p:grpSp>
        <p:nvGrpSpPr>
          <p:cNvPr name="Group 10" id="10"/>
          <p:cNvGrpSpPr/>
          <p:nvPr/>
        </p:nvGrpSpPr>
        <p:grpSpPr>
          <a:xfrm rot="0">
            <a:off x="12935115" y="3989817"/>
            <a:ext cx="2281784" cy="2281784"/>
            <a:chOff x="0" y="0"/>
            <a:chExt cx="812800" cy="812800"/>
          </a:xfrm>
        </p:grpSpPr>
        <p:sp>
          <p:nvSpPr>
            <p:cNvPr name="Freeform 11" id="11">
              <a:hlinkClick r:id="rId7" tooltip="https://www.canva.com/design/DAGzLaM1NdU/kWfV-ck71A5rDbF8ZfezZg/edit?utm_content=DAGzLaM1NdU&amp;utm_campaign=designshare&amp;utm_medium=link2&amp;utm_source=sharebutton"/>
            </p:cNvPr>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FFFF"/>
              </a:solidFill>
              <a:prstDash val="solid"/>
              <a:miter/>
            </a:ln>
          </p:spPr>
        </p:sp>
        <p:sp>
          <p:nvSpPr>
            <p:cNvPr name="TextBox 12" id="12"/>
            <p:cNvSpPr txBox="true"/>
            <p:nvPr/>
          </p:nvSpPr>
          <p:spPr>
            <a:xfrm>
              <a:off x="76200" y="47625"/>
              <a:ext cx="660400" cy="688975"/>
            </a:xfrm>
            <a:prstGeom prst="rect">
              <a:avLst/>
            </a:prstGeom>
          </p:spPr>
          <p:txBody>
            <a:bodyPr anchor="ctr" rtlCol="false" tIns="50800" lIns="50800" bIns="50800" rIns="50800"/>
            <a:lstStyle/>
            <a:p>
              <a:pPr algn="ctr">
                <a:lnSpc>
                  <a:spcPts val="2278"/>
                </a:lnSpc>
              </a:pPr>
            </a:p>
          </p:txBody>
        </p:sp>
      </p:grpSp>
      <p:sp>
        <p:nvSpPr>
          <p:cNvPr name="Freeform 13" id="13"/>
          <p:cNvSpPr/>
          <p:nvPr/>
        </p:nvSpPr>
        <p:spPr>
          <a:xfrm flipH="false" flipV="false" rot="0">
            <a:off x="3347455" y="4595996"/>
            <a:ext cx="1694141" cy="1069427"/>
          </a:xfrm>
          <a:custGeom>
            <a:avLst/>
            <a:gdLst/>
            <a:ahLst/>
            <a:cxnLst/>
            <a:rect r="r" b="b" t="t" l="l"/>
            <a:pathLst>
              <a:path h="1069427" w="1694141">
                <a:moveTo>
                  <a:pt x="0" y="0"/>
                </a:moveTo>
                <a:lnTo>
                  <a:pt x="1694141" y="0"/>
                </a:lnTo>
                <a:lnTo>
                  <a:pt x="1694141" y="1069426"/>
                </a:lnTo>
                <a:lnTo>
                  <a:pt x="0" y="10694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8483757" y="4400327"/>
            <a:ext cx="1303019" cy="1375218"/>
          </a:xfrm>
          <a:custGeom>
            <a:avLst/>
            <a:gdLst/>
            <a:ahLst/>
            <a:cxnLst/>
            <a:rect r="r" b="b" t="t" l="l"/>
            <a:pathLst>
              <a:path h="1375218" w="1303019">
                <a:moveTo>
                  <a:pt x="0" y="0"/>
                </a:moveTo>
                <a:lnTo>
                  <a:pt x="1303018" y="0"/>
                </a:lnTo>
                <a:lnTo>
                  <a:pt x="1303018" y="1375218"/>
                </a:lnTo>
                <a:lnTo>
                  <a:pt x="0" y="137521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13345625" y="4400327"/>
            <a:ext cx="1460763" cy="1460763"/>
          </a:xfrm>
          <a:custGeom>
            <a:avLst/>
            <a:gdLst/>
            <a:ahLst/>
            <a:cxnLst/>
            <a:rect r="r" b="b" t="t" l="l"/>
            <a:pathLst>
              <a:path h="1460763" w="1460763">
                <a:moveTo>
                  <a:pt x="0" y="0"/>
                </a:moveTo>
                <a:lnTo>
                  <a:pt x="1460763" y="0"/>
                </a:lnTo>
                <a:lnTo>
                  <a:pt x="1460763" y="1460764"/>
                </a:lnTo>
                <a:lnTo>
                  <a:pt x="0" y="146076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2347818" y="1482407"/>
            <a:ext cx="13649514" cy="878143"/>
          </a:xfrm>
          <a:prstGeom prst="rect">
            <a:avLst/>
          </a:prstGeom>
        </p:spPr>
        <p:txBody>
          <a:bodyPr anchor="t" rtlCol="false" tIns="0" lIns="0" bIns="0" rIns="0">
            <a:spAutoFit/>
          </a:bodyPr>
          <a:lstStyle/>
          <a:p>
            <a:pPr algn="ctr">
              <a:lnSpc>
                <a:spcPts val="7136"/>
              </a:lnSpc>
            </a:pPr>
            <a:r>
              <a:rPr lang="en-US" sz="5208" b="true">
                <a:solidFill>
                  <a:srgbClr val="FFFFFF"/>
                </a:solidFill>
                <a:latin typeface="League Spartan"/>
                <a:ea typeface="League Spartan"/>
                <a:cs typeface="League Spartan"/>
                <a:sym typeface="League Spartan"/>
              </a:rPr>
              <a:t>AI Operations: How it Applies</a:t>
            </a:r>
          </a:p>
        </p:txBody>
      </p:sp>
      <p:sp>
        <p:nvSpPr>
          <p:cNvPr name="TextBox 17" id="17"/>
          <p:cNvSpPr txBox="true"/>
          <p:nvPr/>
        </p:nvSpPr>
        <p:spPr>
          <a:xfrm rot="0">
            <a:off x="2394214" y="6285642"/>
            <a:ext cx="3672589" cy="907776"/>
          </a:xfrm>
          <a:prstGeom prst="rect">
            <a:avLst/>
          </a:prstGeom>
        </p:spPr>
        <p:txBody>
          <a:bodyPr anchor="t" rtlCol="false" tIns="0" lIns="0" bIns="0" rIns="0">
            <a:spAutoFit/>
          </a:bodyPr>
          <a:lstStyle/>
          <a:p>
            <a:pPr algn="ctr">
              <a:lnSpc>
                <a:spcPts val="3603"/>
              </a:lnSpc>
            </a:pPr>
          </a:p>
          <a:p>
            <a:pPr algn="ctr" marL="0" indent="0" lvl="0">
              <a:lnSpc>
                <a:spcPts val="3603"/>
              </a:lnSpc>
              <a:spcBef>
                <a:spcPct val="0"/>
              </a:spcBef>
            </a:pPr>
            <a:r>
              <a:rPr lang="en-US" b="true" sz="2771" spc="194">
                <a:solidFill>
                  <a:srgbClr val="31EFC3"/>
                </a:solidFill>
                <a:latin typeface="Mina Bold"/>
                <a:ea typeface="Mina Bold"/>
                <a:cs typeface="Mina Bold"/>
                <a:sym typeface="Mina Bold"/>
              </a:rPr>
              <a:t>You Provide Input</a:t>
            </a:r>
          </a:p>
        </p:txBody>
      </p:sp>
      <p:sp>
        <p:nvSpPr>
          <p:cNvPr name="TextBox 18" id="18"/>
          <p:cNvSpPr txBox="true"/>
          <p:nvPr/>
        </p:nvSpPr>
        <p:spPr>
          <a:xfrm rot="0">
            <a:off x="2347818" y="7413208"/>
            <a:ext cx="4211850" cy="1753564"/>
          </a:xfrm>
          <a:prstGeom prst="rect">
            <a:avLst/>
          </a:prstGeom>
        </p:spPr>
        <p:txBody>
          <a:bodyPr anchor="t" rtlCol="false" tIns="0" lIns="0" bIns="0" rIns="0">
            <a:spAutoFit/>
          </a:bodyPr>
          <a:lstStyle/>
          <a:p>
            <a:pPr algn="l" marL="469390" indent="-234695" lvl="1">
              <a:lnSpc>
                <a:spcPts val="2826"/>
              </a:lnSpc>
              <a:buFont typeface="Arial"/>
              <a:buChar char="•"/>
            </a:pPr>
            <a:r>
              <a:rPr lang="en-US" sz="2174" spc="152">
                <a:solidFill>
                  <a:srgbClr val="FFFFFF"/>
                </a:solidFill>
                <a:latin typeface="Mina"/>
                <a:ea typeface="Mina"/>
                <a:cs typeface="Mina"/>
                <a:sym typeface="Mina"/>
              </a:rPr>
              <a:t>Record student behavior and progress.</a:t>
            </a:r>
          </a:p>
          <a:p>
            <a:pPr algn="l" marL="469390" indent="-234695" lvl="1">
              <a:lnSpc>
                <a:spcPts val="2826"/>
              </a:lnSpc>
              <a:buFont typeface="Arial"/>
              <a:buChar char="•"/>
            </a:pPr>
            <a:r>
              <a:rPr lang="en-US" sz="2174" spc="152">
                <a:solidFill>
                  <a:srgbClr val="FFFFFF"/>
                </a:solidFill>
                <a:latin typeface="Mina"/>
                <a:ea typeface="Mina"/>
                <a:cs typeface="Mina"/>
                <a:sym typeface="Mina"/>
              </a:rPr>
              <a:t>The system adapts future lessons automatically.</a:t>
            </a:r>
          </a:p>
          <a:p>
            <a:pPr algn="l">
              <a:lnSpc>
                <a:spcPts val="2826"/>
              </a:lnSpc>
            </a:pPr>
          </a:p>
        </p:txBody>
      </p:sp>
      <p:sp>
        <p:nvSpPr>
          <p:cNvPr name="TextBox 19" id="19"/>
          <p:cNvSpPr txBox="true"/>
          <p:nvPr/>
        </p:nvSpPr>
        <p:spPr>
          <a:xfrm rot="0">
            <a:off x="7103647" y="6725242"/>
            <a:ext cx="4063239" cy="450576"/>
          </a:xfrm>
          <a:prstGeom prst="rect">
            <a:avLst/>
          </a:prstGeom>
        </p:spPr>
        <p:txBody>
          <a:bodyPr anchor="t" rtlCol="false" tIns="0" lIns="0" bIns="0" rIns="0">
            <a:spAutoFit/>
          </a:bodyPr>
          <a:lstStyle/>
          <a:p>
            <a:pPr algn="ctr" marL="0" indent="0" lvl="0">
              <a:lnSpc>
                <a:spcPts val="3603"/>
              </a:lnSpc>
              <a:spcBef>
                <a:spcPct val="0"/>
              </a:spcBef>
            </a:pPr>
            <a:r>
              <a:rPr lang="en-US" b="true" sz="2771" spc="194">
                <a:solidFill>
                  <a:srgbClr val="31EFC3"/>
                </a:solidFill>
                <a:latin typeface="Mina Bold"/>
                <a:ea typeface="Mina Bold"/>
                <a:cs typeface="Mina Bold"/>
                <a:sym typeface="Mina Bold"/>
              </a:rPr>
              <a:t>It poops out th</a:t>
            </a:r>
            <a:r>
              <a:rPr lang="en-US" b="true" sz="2771" spc="194">
                <a:solidFill>
                  <a:srgbClr val="31EFC3"/>
                </a:solidFill>
                <a:latin typeface="Mina Bold"/>
                <a:ea typeface="Mina Bold"/>
                <a:cs typeface="Mina Bold"/>
                <a:sym typeface="Mina Bold"/>
              </a:rPr>
              <a:t>e plan</a:t>
            </a:r>
          </a:p>
        </p:txBody>
      </p:sp>
      <p:sp>
        <p:nvSpPr>
          <p:cNvPr name="TextBox 20" id="20"/>
          <p:cNvSpPr txBox="true"/>
          <p:nvPr/>
        </p:nvSpPr>
        <p:spPr>
          <a:xfrm rot="0">
            <a:off x="7374916" y="7460049"/>
            <a:ext cx="4712981" cy="1401139"/>
          </a:xfrm>
          <a:prstGeom prst="rect">
            <a:avLst/>
          </a:prstGeom>
        </p:spPr>
        <p:txBody>
          <a:bodyPr anchor="t" rtlCol="false" tIns="0" lIns="0" bIns="0" rIns="0">
            <a:spAutoFit/>
          </a:bodyPr>
          <a:lstStyle/>
          <a:p>
            <a:pPr algn="l" marL="469390" indent="-234695" lvl="1">
              <a:lnSpc>
                <a:spcPts val="2826"/>
              </a:lnSpc>
              <a:spcBef>
                <a:spcPct val="0"/>
              </a:spcBef>
              <a:buFont typeface="Arial"/>
              <a:buChar char="•"/>
            </a:pPr>
            <a:r>
              <a:rPr lang="en-US" sz="2174" spc="152" strike="noStrike" u="none">
                <a:solidFill>
                  <a:srgbClr val="FFFFFF"/>
                </a:solidFill>
                <a:latin typeface="Mina"/>
                <a:ea typeface="Mina"/>
                <a:cs typeface="Mina"/>
                <a:sym typeface="Mina"/>
              </a:rPr>
              <a:t>AI builds lesson plans from your notes.</a:t>
            </a:r>
          </a:p>
          <a:p>
            <a:pPr algn="l" marL="469390" indent="-234695" lvl="1">
              <a:lnSpc>
                <a:spcPts val="2826"/>
              </a:lnSpc>
              <a:spcBef>
                <a:spcPct val="0"/>
              </a:spcBef>
              <a:buFont typeface="Arial"/>
              <a:buChar char="•"/>
            </a:pPr>
            <a:r>
              <a:rPr lang="en-US" sz="2174" spc="152" strike="noStrike" u="none">
                <a:solidFill>
                  <a:srgbClr val="FFFFFF"/>
                </a:solidFill>
                <a:latin typeface="Mina"/>
                <a:ea typeface="Mina"/>
                <a:cs typeface="Mina"/>
                <a:sym typeface="Mina"/>
              </a:rPr>
              <a:t>Keeps structure consistent and personalized.</a:t>
            </a:r>
          </a:p>
        </p:txBody>
      </p:sp>
      <p:sp>
        <p:nvSpPr>
          <p:cNvPr name="TextBox 21" id="21"/>
          <p:cNvSpPr txBox="true"/>
          <p:nvPr/>
        </p:nvSpPr>
        <p:spPr>
          <a:xfrm rot="0">
            <a:off x="11678645" y="6285642"/>
            <a:ext cx="4792069" cy="907776"/>
          </a:xfrm>
          <a:prstGeom prst="rect">
            <a:avLst/>
          </a:prstGeom>
        </p:spPr>
        <p:txBody>
          <a:bodyPr anchor="t" rtlCol="false" tIns="0" lIns="0" bIns="0" rIns="0">
            <a:spAutoFit/>
          </a:bodyPr>
          <a:lstStyle/>
          <a:p>
            <a:pPr algn="ctr">
              <a:lnSpc>
                <a:spcPts val="3603"/>
              </a:lnSpc>
            </a:pPr>
          </a:p>
          <a:p>
            <a:pPr algn="ctr" marL="0" indent="0" lvl="0">
              <a:lnSpc>
                <a:spcPts val="3603"/>
              </a:lnSpc>
              <a:spcBef>
                <a:spcPct val="0"/>
              </a:spcBef>
            </a:pPr>
            <a:r>
              <a:rPr lang="en-US" b="true" sz="2771" spc="194">
                <a:solidFill>
                  <a:srgbClr val="31EFC3"/>
                </a:solidFill>
                <a:latin typeface="Mina Bold"/>
                <a:ea typeface="Mina Bold"/>
                <a:cs typeface="Mina Bold"/>
                <a:sym typeface="Mina Bold"/>
              </a:rPr>
              <a:t>Your Insights + AI’s Data</a:t>
            </a:r>
          </a:p>
        </p:txBody>
      </p:sp>
      <p:sp>
        <p:nvSpPr>
          <p:cNvPr name="TextBox 22" id="22"/>
          <p:cNvSpPr txBox="true"/>
          <p:nvPr/>
        </p:nvSpPr>
        <p:spPr>
          <a:xfrm rot="0">
            <a:off x="12314330" y="7502666"/>
            <a:ext cx="4658307" cy="1401139"/>
          </a:xfrm>
          <a:prstGeom prst="rect">
            <a:avLst/>
          </a:prstGeom>
        </p:spPr>
        <p:txBody>
          <a:bodyPr anchor="t" rtlCol="false" tIns="0" lIns="0" bIns="0" rIns="0">
            <a:spAutoFit/>
          </a:bodyPr>
          <a:lstStyle/>
          <a:p>
            <a:pPr algn="just" marL="469390" indent="-234695" lvl="1">
              <a:lnSpc>
                <a:spcPts val="2826"/>
              </a:lnSpc>
              <a:spcBef>
                <a:spcPct val="0"/>
              </a:spcBef>
              <a:buFont typeface="Arial"/>
              <a:buChar char="•"/>
            </a:pPr>
            <a:r>
              <a:rPr lang="en-US" sz="2174" spc="152" strike="noStrike" u="none">
                <a:solidFill>
                  <a:srgbClr val="FFFFFF"/>
                </a:solidFill>
                <a:latin typeface="Mina"/>
                <a:ea typeface="Mina"/>
                <a:cs typeface="Mina"/>
                <a:sym typeface="Mina"/>
              </a:rPr>
              <a:t>Predicts struggles early.</a:t>
            </a:r>
          </a:p>
          <a:p>
            <a:pPr algn="just" marL="469390" indent="-234695" lvl="1">
              <a:lnSpc>
                <a:spcPts val="2826"/>
              </a:lnSpc>
              <a:spcBef>
                <a:spcPct val="0"/>
              </a:spcBef>
              <a:buFont typeface="Arial"/>
              <a:buChar char="•"/>
            </a:pPr>
            <a:r>
              <a:rPr lang="en-US" sz="2174" spc="152" strike="noStrike" u="none">
                <a:solidFill>
                  <a:srgbClr val="FFFFFF"/>
                </a:solidFill>
                <a:latin typeface="Mina"/>
                <a:ea typeface="Mina"/>
                <a:cs typeface="Mina"/>
                <a:sym typeface="Mina"/>
              </a:rPr>
              <a:t>Helps you focus on the human, not the paperwork.</a:t>
            </a:r>
          </a:p>
          <a:p>
            <a:pPr algn="just">
              <a:lnSpc>
                <a:spcPts val="2826"/>
              </a:lnSpc>
              <a:spcBef>
                <a:spcPct val="0"/>
              </a:spcBef>
            </a:pPr>
          </a:p>
        </p:txBody>
      </p:sp>
      <p:sp>
        <p:nvSpPr>
          <p:cNvPr name="TextBox 23" id="23"/>
          <p:cNvSpPr txBox="true"/>
          <p:nvPr/>
        </p:nvSpPr>
        <p:spPr>
          <a:xfrm rot="0">
            <a:off x="2394214" y="3304108"/>
            <a:ext cx="3672589" cy="834116"/>
          </a:xfrm>
          <a:prstGeom prst="rect">
            <a:avLst/>
          </a:prstGeom>
        </p:spPr>
        <p:txBody>
          <a:bodyPr anchor="t" rtlCol="false" tIns="0" lIns="0" bIns="0" rIns="0">
            <a:spAutoFit/>
          </a:bodyPr>
          <a:lstStyle/>
          <a:p>
            <a:pPr algn="ctr">
              <a:lnSpc>
                <a:spcPts val="3343"/>
              </a:lnSpc>
            </a:pPr>
            <a:r>
              <a:rPr lang="en-US" b="true" sz="2571" spc="180">
                <a:solidFill>
                  <a:srgbClr val="FFFFFF"/>
                </a:solidFill>
                <a:latin typeface="Mina Bold"/>
                <a:ea typeface="Mina Bold"/>
                <a:cs typeface="Mina Bold"/>
                <a:sym typeface="Mina Bold"/>
              </a:rPr>
              <a:t>I Teach, It Learns</a:t>
            </a:r>
          </a:p>
          <a:p>
            <a:pPr algn="ctr" marL="0" indent="0" lvl="0">
              <a:lnSpc>
                <a:spcPts val="3343"/>
              </a:lnSpc>
              <a:spcBef>
                <a:spcPct val="0"/>
              </a:spcBef>
            </a:pPr>
          </a:p>
        </p:txBody>
      </p:sp>
      <p:sp>
        <p:nvSpPr>
          <p:cNvPr name="TextBox 24" id="24"/>
          <p:cNvSpPr txBox="true"/>
          <p:nvPr/>
        </p:nvSpPr>
        <p:spPr>
          <a:xfrm rot="0">
            <a:off x="7298972" y="3304108"/>
            <a:ext cx="3672589" cy="415016"/>
          </a:xfrm>
          <a:prstGeom prst="rect">
            <a:avLst/>
          </a:prstGeom>
        </p:spPr>
        <p:txBody>
          <a:bodyPr anchor="t" rtlCol="false" tIns="0" lIns="0" bIns="0" rIns="0">
            <a:spAutoFit/>
          </a:bodyPr>
          <a:lstStyle/>
          <a:p>
            <a:pPr algn="ctr" marL="0" indent="0" lvl="0">
              <a:lnSpc>
                <a:spcPts val="3343"/>
              </a:lnSpc>
              <a:spcBef>
                <a:spcPct val="0"/>
              </a:spcBef>
            </a:pPr>
            <a:r>
              <a:rPr lang="en-US" b="true" sz="2571" spc="180">
                <a:solidFill>
                  <a:srgbClr val="FFFFFF"/>
                </a:solidFill>
                <a:latin typeface="Mina Bold"/>
                <a:ea typeface="Mina Bold"/>
                <a:cs typeface="Mina Bold"/>
                <a:sym typeface="Mina Bold"/>
              </a:rPr>
              <a:t>You provide data</a:t>
            </a:r>
          </a:p>
        </p:txBody>
      </p:sp>
      <p:sp>
        <p:nvSpPr>
          <p:cNvPr name="TextBox 25" id="25"/>
          <p:cNvSpPr txBox="true"/>
          <p:nvPr/>
        </p:nvSpPr>
        <p:spPr>
          <a:xfrm rot="0">
            <a:off x="12203730" y="3304108"/>
            <a:ext cx="3672589" cy="415016"/>
          </a:xfrm>
          <a:prstGeom prst="rect">
            <a:avLst/>
          </a:prstGeom>
        </p:spPr>
        <p:txBody>
          <a:bodyPr anchor="t" rtlCol="false" tIns="0" lIns="0" bIns="0" rIns="0">
            <a:spAutoFit/>
          </a:bodyPr>
          <a:lstStyle/>
          <a:p>
            <a:pPr algn="ctr" marL="0" indent="0" lvl="0">
              <a:lnSpc>
                <a:spcPts val="3343"/>
              </a:lnSpc>
              <a:spcBef>
                <a:spcPct val="0"/>
              </a:spcBef>
            </a:pPr>
            <a:r>
              <a:rPr lang="en-US" b="true" sz="2571" spc="180">
                <a:solidFill>
                  <a:srgbClr val="FFFFFF"/>
                </a:solidFill>
                <a:latin typeface="Mina Bold"/>
                <a:ea typeface="Mina Bold"/>
                <a:cs typeface="Mina Bold"/>
                <a:sym typeface="Mina Bold"/>
              </a:rPr>
              <a:t>Smarter, Not Harder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771988" y="5143500"/>
            <a:ext cx="16487312" cy="3431044"/>
            <a:chOff x="0" y="0"/>
            <a:chExt cx="4338284" cy="902806"/>
          </a:xfrm>
        </p:grpSpPr>
        <p:sp>
          <p:nvSpPr>
            <p:cNvPr name="Freeform 3" id="3"/>
            <p:cNvSpPr/>
            <p:nvPr/>
          </p:nvSpPr>
          <p:spPr>
            <a:xfrm flipH="false" flipV="false" rot="0">
              <a:off x="0" y="0"/>
              <a:ext cx="4338284" cy="902806"/>
            </a:xfrm>
            <a:custGeom>
              <a:avLst/>
              <a:gdLst/>
              <a:ahLst/>
              <a:cxnLst/>
              <a:rect r="r" b="b" t="t" l="l"/>
              <a:pathLst>
                <a:path h="902806" w="4338284">
                  <a:moveTo>
                    <a:pt x="46957" y="0"/>
                  </a:moveTo>
                  <a:lnTo>
                    <a:pt x="4291328" y="0"/>
                  </a:lnTo>
                  <a:cubicBezTo>
                    <a:pt x="4303781" y="0"/>
                    <a:pt x="4315725" y="4947"/>
                    <a:pt x="4324531" y="13753"/>
                  </a:cubicBezTo>
                  <a:cubicBezTo>
                    <a:pt x="4333337" y="22559"/>
                    <a:pt x="4338284" y="34503"/>
                    <a:pt x="4338284" y="46957"/>
                  </a:cubicBezTo>
                  <a:lnTo>
                    <a:pt x="4338284" y="855849"/>
                  </a:lnTo>
                  <a:cubicBezTo>
                    <a:pt x="4338284" y="881783"/>
                    <a:pt x="4317261" y="902806"/>
                    <a:pt x="4291328" y="902806"/>
                  </a:cubicBezTo>
                  <a:lnTo>
                    <a:pt x="46957" y="902806"/>
                  </a:lnTo>
                  <a:cubicBezTo>
                    <a:pt x="21023" y="902806"/>
                    <a:pt x="0" y="881783"/>
                    <a:pt x="0" y="855849"/>
                  </a:cubicBezTo>
                  <a:lnTo>
                    <a:pt x="0" y="46957"/>
                  </a:lnTo>
                  <a:cubicBezTo>
                    <a:pt x="0" y="21023"/>
                    <a:pt x="21023" y="0"/>
                    <a:pt x="46957" y="0"/>
                  </a:cubicBezTo>
                  <a:close/>
                </a:path>
              </a:pathLst>
            </a:custGeom>
            <a:solidFill>
              <a:srgbClr val="000000">
                <a:alpha val="0"/>
              </a:srgbClr>
            </a:solidFill>
            <a:ln w="28575" cap="rnd">
              <a:solidFill>
                <a:srgbClr val="31EFC3"/>
              </a:solidFill>
              <a:prstDash val="solid"/>
              <a:round/>
            </a:ln>
          </p:spPr>
        </p:sp>
        <p:sp>
          <p:nvSpPr>
            <p:cNvPr name="TextBox 4" id="4"/>
            <p:cNvSpPr txBox="true"/>
            <p:nvPr/>
          </p:nvSpPr>
          <p:spPr>
            <a:xfrm>
              <a:off x="0" y="-28575"/>
              <a:ext cx="4338284" cy="931381"/>
            </a:xfrm>
            <a:prstGeom prst="rect">
              <a:avLst/>
            </a:prstGeom>
          </p:spPr>
          <p:txBody>
            <a:bodyPr anchor="ctr" rtlCol="false" tIns="50800" lIns="50800" bIns="50800" rIns="50800"/>
            <a:lstStyle/>
            <a:p>
              <a:pPr algn="ctr" marL="0" indent="0" lvl="0">
                <a:lnSpc>
                  <a:spcPts val="2278"/>
                </a:lnSpc>
                <a:spcBef>
                  <a:spcPct val="0"/>
                </a:spcBef>
              </a:pPr>
            </a:p>
          </p:txBody>
        </p:sp>
      </p:grpSp>
      <p:sp>
        <p:nvSpPr>
          <p:cNvPr name="Freeform 5" id="5"/>
          <p:cNvSpPr/>
          <p:nvPr/>
        </p:nvSpPr>
        <p:spPr>
          <a:xfrm flipH="false" flipV="false" rot="0">
            <a:off x="14783698" y="9378558"/>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2"/>
            <a:stretch>
              <a:fillRect l="0" t="0" r="0" b="0"/>
            </a:stretch>
          </a:blipFill>
        </p:spPr>
      </p:sp>
      <p:sp>
        <p:nvSpPr>
          <p:cNvPr name="TextBox 6" id="6"/>
          <p:cNvSpPr txBox="true"/>
          <p:nvPr/>
        </p:nvSpPr>
        <p:spPr>
          <a:xfrm rot="0">
            <a:off x="2442895" y="2547247"/>
            <a:ext cx="11896797" cy="1783018"/>
          </a:xfrm>
          <a:prstGeom prst="rect">
            <a:avLst/>
          </a:prstGeom>
        </p:spPr>
        <p:txBody>
          <a:bodyPr anchor="t" rtlCol="false" tIns="0" lIns="0" bIns="0" rIns="0">
            <a:spAutoFit/>
          </a:bodyPr>
          <a:lstStyle/>
          <a:p>
            <a:pPr algn="l">
              <a:lnSpc>
                <a:spcPts val="7136"/>
              </a:lnSpc>
            </a:pPr>
            <a:r>
              <a:rPr lang="en-US" sz="5208" b="true">
                <a:solidFill>
                  <a:srgbClr val="FFFFFF"/>
                </a:solidFill>
                <a:latin typeface="League Spartan"/>
                <a:ea typeface="League Spartan"/>
                <a:cs typeface="League Spartan"/>
                <a:sym typeface="League Spartan"/>
              </a:rPr>
              <a:t> AI + Instructor </a:t>
            </a:r>
          </a:p>
          <a:p>
            <a:pPr algn="l">
              <a:lnSpc>
                <a:spcPts val="7136"/>
              </a:lnSpc>
            </a:pPr>
            <a:r>
              <a:rPr lang="en-US" sz="5208" b="true">
                <a:solidFill>
                  <a:srgbClr val="31EFC3"/>
                </a:solidFill>
                <a:latin typeface="League Spartan"/>
                <a:ea typeface="League Spartan"/>
                <a:cs typeface="League Spartan"/>
                <a:sym typeface="League Spartan"/>
              </a:rPr>
              <a:t>The Perfect Team</a:t>
            </a:r>
          </a:p>
        </p:txBody>
      </p:sp>
      <p:sp>
        <p:nvSpPr>
          <p:cNvPr name="TextBox 7" id="7"/>
          <p:cNvSpPr txBox="true"/>
          <p:nvPr/>
        </p:nvSpPr>
        <p:spPr>
          <a:xfrm rot="0">
            <a:off x="2442895" y="6186975"/>
            <a:ext cx="13145499" cy="1229794"/>
          </a:xfrm>
          <a:prstGeom prst="rect">
            <a:avLst/>
          </a:prstGeom>
        </p:spPr>
        <p:txBody>
          <a:bodyPr anchor="t" rtlCol="false" tIns="0" lIns="0" bIns="0" rIns="0">
            <a:spAutoFit/>
          </a:bodyPr>
          <a:lstStyle/>
          <a:p>
            <a:pPr algn="l" marL="0" indent="0" lvl="0">
              <a:lnSpc>
                <a:spcPts val="10198"/>
              </a:lnSpc>
            </a:pPr>
            <a:r>
              <a:rPr lang="en-US" sz="7390" spc="679">
                <a:solidFill>
                  <a:srgbClr val="FFFFFF"/>
                </a:solidFill>
                <a:latin typeface="Mina"/>
                <a:ea typeface="Mina"/>
                <a:cs typeface="Mina"/>
                <a:sym typeface="Mina"/>
              </a:rPr>
              <a:t>Let’s Build a Lesson Plan </a:t>
            </a:r>
          </a:p>
        </p:txBody>
      </p:sp>
      <p:sp>
        <p:nvSpPr>
          <p:cNvPr name="Freeform 8" id="8"/>
          <p:cNvSpPr/>
          <p:nvPr/>
        </p:nvSpPr>
        <p:spPr>
          <a:xfrm flipH="false" flipV="false" rot="0">
            <a:off x="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AutoShape 2" id="2"/>
          <p:cNvSpPr/>
          <p:nvPr/>
        </p:nvSpPr>
        <p:spPr>
          <a:xfrm flipV="true">
            <a:off x="3946616" y="4162268"/>
            <a:ext cx="4590177" cy="11643"/>
          </a:xfrm>
          <a:prstGeom prst="line">
            <a:avLst/>
          </a:prstGeom>
          <a:ln cap="flat" w="28575">
            <a:solidFill>
              <a:srgbClr val="31EFC3"/>
            </a:solidFill>
            <a:prstDash val="solid"/>
            <a:headEnd type="none" len="sm" w="sm"/>
            <a:tailEnd type="none" len="sm" w="sm"/>
          </a:ln>
        </p:spPr>
      </p:sp>
      <p:sp>
        <p:nvSpPr>
          <p:cNvPr name="AutoShape 3" id="3"/>
          <p:cNvSpPr/>
          <p:nvPr/>
        </p:nvSpPr>
        <p:spPr>
          <a:xfrm flipV="true">
            <a:off x="9752106" y="4154495"/>
            <a:ext cx="4261336" cy="7772"/>
          </a:xfrm>
          <a:prstGeom prst="line">
            <a:avLst/>
          </a:prstGeom>
          <a:ln cap="flat" w="28575">
            <a:solidFill>
              <a:srgbClr val="31EFC3"/>
            </a:solidFill>
            <a:prstDash val="solid"/>
            <a:headEnd type="none" len="sm" w="sm"/>
            <a:tailEnd type="none" len="sm" w="sm"/>
          </a:ln>
        </p:spPr>
      </p:sp>
      <p:sp>
        <p:nvSpPr>
          <p:cNvPr name="AutoShape 4" id="4"/>
          <p:cNvSpPr/>
          <p:nvPr/>
        </p:nvSpPr>
        <p:spPr>
          <a:xfrm>
            <a:off x="15228753" y="4154495"/>
            <a:ext cx="1859300" cy="0"/>
          </a:xfrm>
          <a:prstGeom prst="line">
            <a:avLst/>
          </a:prstGeom>
          <a:ln cap="flat" w="28575">
            <a:solidFill>
              <a:srgbClr val="31EFC3"/>
            </a:solidFill>
            <a:prstDash val="solid"/>
            <a:headEnd type="none" len="sm" w="sm"/>
            <a:tailEnd type="none" len="sm" w="sm"/>
          </a:ln>
        </p:spPr>
      </p:sp>
      <p:sp>
        <p:nvSpPr>
          <p:cNvPr name="AutoShape 5" id="5"/>
          <p:cNvSpPr/>
          <p:nvPr/>
        </p:nvSpPr>
        <p:spPr>
          <a:xfrm>
            <a:off x="872004" y="4173910"/>
            <a:ext cx="1859300" cy="0"/>
          </a:xfrm>
          <a:prstGeom prst="line">
            <a:avLst/>
          </a:prstGeom>
          <a:ln cap="flat" w="28575">
            <a:solidFill>
              <a:srgbClr val="31EFC3"/>
            </a:solidFill>
            <a:prstDash val="solid"/>
            <a:headEnd type="none" len="sm" w="sm"/>
            <a:tailEnd type="none" len="sm" w="sm"/>
          </a:ln>
        </p:spPr>
      </p:sp>
      <p:grpSp>
        <p:nvGrpSpPr>
          <p:cNvPr name="Group 6" id="6"/>
          <p:cNvGrpSpPr/>
          <p:nvPr/>
        </p:nvGrpSpPr>
        <p:grpSpPr>
          <a:xfrm rot="0">
            <a:off x="2731305" y="3566255"/>
            <a:ext cx="1215312" cy="121531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FFFF"/>
              </a:solidFill>
              <a:prstDash val="solid"/>
              <a:miter/>
            </a:ln>
          </p:spPr>
        </p:sp>
        <p:sp>
          <p:nvSpPr>
            <p:cNvPr name="TextBox 8" id="8"/>
            <p:cNvSpPr txBox="true"/>
            <p:nvPr/>
          </p:nvSpPr>
          <p:spPr>
            <a:xfrm>
              <a:off x="76200" y="47625"/>
              <a:ext cx="660400" cy="688975"/>
            </a:xfrm>
            <a:prstGeom prst="rect">
              <a:avLst/>
            </a:prstGeom>
          </p:spPr>
          <p:txBody>
            <a:bodyPr anchor="ctr" rtlCol="false" tIns="50800" lIns="50800" bIns="50800" rIns="50800"/>
            <a:lstStyle/>
            <a:p>
              <a:pPr algn="ctr">
                <a:lnSpc>
                  <a:spcPts val="2278"/>
                </a:lnSpc>
              </a:pPr>
            </a:p>
          </p:txBody>
        </p:sp>
      </p:grpSp>
      <p:grpSp>
        <p:nvGrpSpPr>
          <p:cNvPr name="Group 9" id="9"/>
          <p:cNvGrpSpPr/>
          <p:nvPr/>
        </p:nvGrpSpPr>
        <p:grpSpPr>
          <a:xfrm rot="0">
            <a:off x="14013441" y="3546839"/>
            <a:ext cx="1215312" cy="1215312"/>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FFFF"/>
              </a:solidFill>
              <a:prstDash val="solid"/>
              <a:miter/>
            </a:ln>
          </p:spPr>
        </p:sp>
        <p:sp>
          <p:nvSpPr>
            <p:cNvPr name="TextBox 11" id="11"/>
            <p:cNvSpPr txBox="true"/>
            <p:nvPr/>
          </p:nvSpPr>
          <p:spPr>
            <a:xfrm>
              <a:off x="76200" y="47625"/>
              <a:ext cx="660400" cy="688975"/>
            </a:xfrm>
            <a:prstGeom prst="rect">
              <a:avLst/>
            </a:prstGeom>
          </p:spPr>
          <p:txBody>
            <a:bodyPr anchor="ctr" rtlCol="false" tIns="50800" lIns="50800" bIns="50800" rIns="50800"/>
            <a:lstStyle/>
            <a:p>
              <a:pPr algn="ctr">
                <a:lnSpc>
                  <a:spcPts val="2278"/>
                </a:lnSpc>
              </a:pPr>
            </a:p>
          </p:txBody>
        </p:sp>
      </p:grpSp>
      <p:grpSp>
        <p:nvGrpSpPr>
          <p:cNvPr name="Group 12" id="12"/>
          <p:cNvGrpSpPr/>
          <p:nvPr/>
        </p:nvGrpSpPr>
        <p:grpSpPr>
          <a:xfrm rot="0">
            <a:off x="8536794" y="3554612"/>
            <a:ext cx="1215312" cy="1215312"/>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FFFF"/>
              </a:solidFill>
              <a:prstDash val="solid"/>
              <a:miter/>
            </a:ln>
          </p:spPr>
        </p:sp>
        <p:sp>
          <p:nvSpPr>
            <p:cNvPr name="TextBox 14" id="14"/>
            <p:cNvSpPr txBox="true"/>
            <p:nvPr/>
          </p:nvSpPr>
          <p:spPr>
            <a:xfrm>
              <a:off x="76200" y="47625"/>
              <a:ext cx="660400" cy="688975"/>
            </a:xfrm>
            <a:prstGeom prst="rect">
              <a:avLst/>
            </a:prstGeom>
          </p:spPr>
          <p:txBody>
            <a:bodyPr anchor="ctr" rtlCol="false" tIns="50800" lIns="50800" bIns="50800" rIns="50800"/>
            <a:lstStyle/>
            <a:p>
              <a:pPr algn="ctr">
                <a:lnSpc>
                  <a:spcPts val="2278"/>
                </a:lnSpc>
              </a:pPr>
            </a:p>
          </p:txBody>
        </p:sp>
      </p:grpSp>
      <p:grpSp>
        <p:nvGrpSpPr>
          <p:cNvPr name="Group 15" id="15"/>
          <p:cNvGrpSpPr/>
          <p:nvPr/>
        </p:nvGrpSpPr>
        <p:grpSpPr>
          <a:xfrm rot="0">
            <a:off x="1451743" y="5563566"/>
            <a:ext cx="3947647" cy="629706"/>
            <a:chOff x="0" y="0"/>
            <a:chExt cx="1266461" cy="202019"/>
          </a:xfrm>
        </p:grpSpPr>
        <p:sp>
          <p:nvSpPr>
            <p:cNvPr name="Freeform 16" id="16"/>
            <p:cNvSpPr/>
            <p:nvPr/>
          </p:nvSpPr>
          <p:spPr>
            <a:xfrm flipH="false" flipV="false" rot="0">
              <a:off x="0" y="0"/>
              <a:ext cx="1266461" cy="202019"/>
            </a:xfrm>
            <a:custGeom>
              <a:avLst/>
              <a:gdLst/>
              <a:ahLst/>
              <a:cxnLst/>
              <a:rect r="r" b="b" t="t" l="l"/>
              <a:pathLst>
                <a:path h="202019" w="1266461">
                  <a:moveTo>
                    <a:pt x="101009" y="0"/>
                  </a:moveTo>
                  <a:lnTo>
                    <a:pt x="1165452" y="0"/>
                  </a:lnTo>
                  <a:cubicBezTo>
                    <a:pt x="1221237" y="0"/>
                    <a:pt x="1266461" y="45223"/>
                    <a:pt x="1266461" y="101009"/>
                  </a:cubicBezTo>
                  <a:lnTo>
                    <a:pt x="1266461" y="101009"/>
                  </a:lnTo>
                  <a:cubicBezTo>
                    <a:pt x="1266461" y="156795"/>
                    <a:pt x="1221237" y="202019"/>
                    <a:pt x="1165452"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w="28575" cap="rnd">
              <a:solidFill>
                <a:srgbClr val="31EFC3"/>
              </a:solidFill>
              <a:prstDash val="solid"/>
              <a:round/>
            </a:ln>
          </p:spPr>
        </p:sp>
        <p:sp>
          <p:nvSpPr>
            <p:cNvPr name="TextBox 17" id="17"/>
            <p:cNvSpPr txBox="true"/>
            <p:nvPr/>
          </p:nvSpPr>
          <p:spPr>
            <a:xfrm>
              <a:off x="0" y="-38100"/>
              <a:ext cx="1266461" cy="240119"/>
            </a:xfrm>
            <a:prstGeom prst="rect">
              <a:avLst/>
            </a:prstGeom>
          </p:spPr>
          <p:txBody>
            <a:bodyPr anchor="ctr" rtlCol="false" tIns="50800" lIns="50800" bIns="50800" rIns="50800"/>
            <a:lstStyle/>
            <a:p>
              <a:pPr algn="ctr" marL="0" indent="0" lvl="0">
                <a:lnSpc>
                  <a:spcPts val="2558"/>
                </a:lnSpc>
                <a:spcBef>
                  <a:spcPct val="0"/>
                </a:spcBef>
              </a:pPr>
            </a:p>
          </p:txBody>
        </p:sp>
      </p:grpSp>
      <p:sp>
        <p:nvSpPr>
          <p:cNvPr name="Freeform 18" id="18"/>
          <p:cNvSpPr/>
          <p:nvPr/>
        </p:nvSpPr>
        <p:spPr>
          <a:xfrm flipH="false" flipV="false" rot="0">
            <a:off x="1546340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974509" y="1126647"/>
            <a:ext cx="12741827" cy="1783018"/>
          </a:xfrm>
          <a:prstGeom prst="rect">
            <a:avLst/>
          </a:prstGeom>
        </p:spPr>
        <p:txBody>
          <a:bodyPr anchor="t" rtlCol="false" tIns="0" lIns="0" bIns="0" rIns="0">
            <a:spAutoFit/>
          </a:bodyPr>
          <a:lstStyle/>
          <a:p>
            <a:pPr algn="l">
              <a:lnSpc>
                <a:spcPts val="7136"/>
              </a:lnSpc>
            </a:pPr>
            <a:r>
              <a:rPr lang="en-US" sz="5208" b="true">
                <a:solidFill>
                  <a:srgbClr val="FFFFFF"/>
                </a:solidFill>
                <a:latin typeface="League Spartan"/>
                <a:ea typeface="League Spartan"/>
                <a:cs typeface="League Spartan"/>
                <a:sym typeface="League Spartan"/>
              </a:rPr>
              <a:t>AI Lesson Builder:</a:t>
            </a:r>
          </a:p>
          <a:p>
            <a:pPr algn="l">
              <a:lnSpc>
                <a:spcPts val="7136"/>
              </a:lnSpc>
            </a:pPr>
            <a:r>
              <a:rPr lang="en-US" sz="5208" b="true">
                <a:solidFill>
                  <a:srgbClr val="31EFC3"/>
                </a:solidFill>
                <a:latin typeface="League Spartan"/>
                <a:ea typeface="League Spartan"/>
                <a:cs typeface="League Spartan"/>
                <a:sym typeface="League Spartan"/>
              </a:rPr>
              <a:t>Prompt Data</a:t>
            </a:r>
          </a:p>
        </p:txBody>
      </p:sp>
      <p:sp>
        <p:nvSpPr>
          <p:cNvPr name="TextBox 20" id="20"/>
          <p:cNvSpPr txBox="true"/>
          <p:nvPr/>
        </p:nvSpPr>
        <p:spPr>
          <a:xfrm rot="0">
            <a:off x="2908450" y="3811528"/>
            <a:ext cx="861022" cy="773194"/>
          </a:xfrm>
          <a:prstGeom prst="rect">
            <a:avLst/>
          </a:prstGeom>
        </p:spPr>
        <p:txBody>
          <a:bodyPr anchor="t" rtlCol="false" tIns="0" lIns="0" bIns="0" rIns="0">
            <a:spAutoFit/>
          </a:bodyPr>
          <a:lstStyle/>
          <a:p>
            <a:pPr algn="ctr" marL="0" indent="0" lvl="0">
              <a:lnSpc>
                <a:spcPts val="6277"/>
              </a:lnSpc>
              <a:spcBef>
                <a:spcPct val="0"/>
              </a:spcBef>
            </a:pPr>
            <a:r>
              <a:rPr lang="en-US" sz="4828" spc="338">
                <a:solidFill>
                  <a:srgbClr val="31EFC3"/>
                </a:solidFill>
                <a:latin typeface="Mina"/>
                <a:ea typeface="Mina"/>
                <a:cs typeface="Mina"/>
                <a:sym typeface="Mina"/>
              </a:rPr>
              <a:t>1</a:t>
            </a:r>
          </a:p>
        </p:txBody>
      </p:sp>
      <p:sp>
        <p:nvSpPr>
          <p:cNvPr name="TextBox 21" id="21"/>
          <p:cNvSpPr txBox="true"/>
          <p:nvPr/>
        </p:nvSpPr>
        <p:spPr>
          <a:xfrm rot="0">
            <a:off x="14190586" y="3792113"/>
            <a:ext cx="861022" cy="773194"/>
          </a:xfrm>
          <a:prstGeom prst="rect">
            <a:avLst/>
          </a:prstGeom>
        </p:spPr>
        <p:txBody>
          <a:bodyPr anchor="t" rtlCol="false" tIns="0" lIns="0" bIns="0" rIns="0">
            <a:spAutoFit/>
          </a:bodyPr>
          <a:lstStyle/>
          <a:p>
            <a:pPr algn="ctr" marL="0" indent="0" lvl="0">
              <a:lnSpc>
                <a:spcPts val="6277"/>
              </a:lnSpc>
              <a:spcBef>
                <a:spcPct val="0"/>
              </a:spcBef>
            </a:pPr>
            <a:r>
              <a:rPr lang="en-US" sz="4828" spc="338">
                <a:solidFill>
                  <a:srgbClr val="31EFC3"/>
                </a:solidFill>
                <a:latin typeface="Mina"/>
                <a:ea typeface="Mina"/>
                <a:cs typeface="Mina"/>
                <a:sym typeface="Mina"/>
              </a:rPr>
              <a:t>3</a:t>
            </a:r>
          </a:p>
        </p:txBody>
      </p:sp>
      <p:sp>
        <p:nvSpPr>
          <p:cNvPr name="TextBox 22" id="22"/>
          <p:cNvSpPr txBox="true"/>
          <p:nvPr/>
        </p:nvSpPr>
        <p:spPr>
          <a:xfrm rot="0">
            <a:off x="8713939" y="3799885"/>
            <a:ext cx="861022" cy="773194"/>
          </a:xfrm>
          <a:prstGeom prst="rect">
            <a:avLst/>
          </a:prstGeom>
        </p:spPr>
        <p:txBody>
          <a:bodyPr anchor="t" rtlCol="false" tIns="0" lIns="0" bIns="0" rIns="0">
            <a:spAutoFit/>
          </a:bodyPr>
          <a:lstStyle/>
          <a:p>
            <a:pPr algn="ctr" marL="0" indent="0" lvl="0">
              <a:lnSpc>
                <a:spcPts val="6277"/>
              </a:lnSpc>
              <a:spcBef>
                <a:spcPct val="0"/>
              </a:spcBef>
            </a:pPr>
            <a:r>
              <a:rPr lang="en-US" sz="4828" spc="338">
                <a:solidFill>
                  <a:srgbClr val="31EFC3"/>
                </a:solidFill>
                <a:latin typeface="Mina"/>
                <a:ea typeface="Mina"/>
                <a:cs typeface="Mina"/>
                <a:sym typeface="Mina"/>
              </a:rPr>
              <a:t>2</a:t>
            </a:r>
          </a:p>
        </p:txBody>
      </p:sp>
      <p:sp>
        <p:nvSpPr>
          <p:cNvPr name="TextBox 23" id="23"/>
          <p:cNvSpPr txBox="true"/>
          <p:nvPr/>
        </p:nvSpPr>
        <p:spPr>
          <a:xfrm rot="0">
            <a:off x="1756269" y="6646670"/>
            <a:ext cx="4663747" cy="1496184"/>
          </a:xfrm>
          <a:prstGeom prst="rect">
            <a:avLst/>
          </a:prstGeom>
        </p:spPr>
        <p:txBody>
          <a:bodyPr anchor="t" rtlCol="false" tIns="0" lIns="0" bIns="0" rIns="0">
            <a:spAutoFit/>
          </a:bodyPr>
          <a:lstStyle/>
          <a:p>
            <a:pPr algn="l" marL="633592" indent="-316796" lvl="1">
              <a:lnSpc>
                <a:spcPts val="4049"/>
              </a:lnSpc>
              <a:buFont typeface="Arial"/>
              <a:buChar char="•"/>
            </a:pPr>
            <a:r>
              <a:rPr lang="en-US" sz="2934" spc="269">
                <a:solidFill>
                  <a:srgbClr val="FFFFFF"/>
                </a:solidFill>
                <a:latin typeface="Mina"/>
                <a:ea typeface="Mina"/>
                <a:cs typeface="Mina"/>
                <a:sym typeface="Mina"/>
              </a:rPr>
              <a:t>Name</a:t>
            </a:r>
          </a:p>
          <a:p>
            <a:pPr algn="l" marL="633592" indent="-316796" lvl="1">
              <a:lnSpc>
                <a:spcPts val="4049"/>
              </a:lnSpc>
              <a:buFont typeface="Arial"/>
              <a:buChar char="•"/>
            </a:pPr>
            <a:r>
              <a:rPr lang="en-US" sz="2934" spc="269">
                <a:solidFill>
                  <a:srgbClr val="FFFFFF"/>
                </a:solidFill>
                <a:latin typeface="Mina"/>
                <a:ea typeface="Mina"/>
                <a:cs typeface="Mina"/>
                <a:sym typeface="Mina"/>
              </a:rPr>
              <a:t>Age</a:t>
            </a:r>
          </a:p>
          <a:p>
            <a:pPr algn="l" marL="633592" indent="-316796" lvl="1">
              <a:lnSpc>
                <a:spcPts val="4049"/>
              </a:lnSpc>
              <a:buFont typeface="Arial"/>
              <a:buChar char="•"/>
            </a:pPr>
            <a:r>
              <a:rPr lang="en-US" sz="2934" spc="269">
                <a:solidFill>
                  <a:srgbClr val="FFFFFF"/>
                </a:solidFill>
                <a:latin typeface="Mina"/>
                <a:ea typeface="Mina"/>
                <a:cs typeface="Mina"/>
                <a:sym typeface="Mina"/>
              </a:rPr>
              <a:t>Location</a:t>
            </a:r>
          </a:p>
        </p:txBody>
      </p:sp>
      <p:sp>
        <p:nvSpPr>
          <p:cNvPr name="TextBox 24" id="24"/>
          <p:cNvSpPr txBox="true"/>
          <p:nvPr/>
        </p:nvSpPr>
        <p:spPr>
          <a:xfrm rot="0">
            <a:off x="12399057" y="6614297"/>
            <a:ext cx="4197453" cy="3009489"/>
          </a:xfrm>
          <a:prstGeom prst="rect">
            <a:avLst/>
          </a:prstGeom>
        </p:spPr>
        <p:txBody>
          <a:bodyPr anchor="t" rtlCol="false" tIns="0" lIns="0" bIns="0" rIns="0">
            <a:spAutoFit/>
          </a:bodyPr>
          <a:lstStyle/>
          <a:p>
            <a:pPr algn="l" marL="633591" indent="-316796" lvl="1">
              <a:lnSpc>
                <a:spcPts val="4049"/>
              </a:lnSpc>
              <a:spcBef>
                <a:spcPct val="0"/>
              </a:spcBef>
              <a:buFont typeface="Arial"/>
              <a:buChar char="•"/>
            </a:pPr>
            <a:r>
              <a:rPr lang="en-US" sz="2934" spc="269" strike="noStrike" u="none">
                <a:solidFill>
                  <a:srgbClr val="FFFFFF"/>
                </a:solidFill>
                <a:latin typeface="Mina"/>
                <a:ea typeface="Mina"/>
                <a:cs typeface="Mina"/>
                <a:sym typeface="Mina"/>
              </a:rPr>
              <a:t>Emotional State</a:t>
            </a:r>
          </a:p>
          <a:p>
            <a:pPr algn="l" marL="633591" indent="-316796" lvl="1">
              <a:lnSpc>
                <a:spcPts val="4049"/>
              </a:lnSpc>
              <a:spcBef>
                <a:spcPct val="0"/>
              </a:spcBef>
              <a:buFont typeface="Arial"/>
              <a:buChar char="•"/>
            </a:pPr>
            <a:r>
              <a:rPr lang="en-US" sz="2934" spc="269" strike="noStrike" u="none">
                <a:solidFill>
                  <a:srgbClr val="FFFFFF"/>
                </a:solidFill>
                <a:latin typeface="Mina"/>
                <a:ea typeface="Mina"/>
                <a:cs typeface="Mina"/>
                <a:sym typeface="Mina"/>
              </a:rPr>
              <a:t>Comfort</a:t>
            </a:r>
          </a:p>
          <a:p>
            <a:pPr algn="l" marL="633591" indent="-316796" lvl="1">
              <a:lnSpc>
                <a:spcPts val="4049"/>
              </a:lnSpc>
              <a:spcBef>
                <a:spcPct val="0"/>
              </a:spcBef>
              <a:buFont typeface="Arial"/>
              <a:buChar char="•"/>
            </a:pPr>
            <a:r>
              <a:rPr lang="en-US" sz="2934" spc="269" strike="noStrike" u="none">
                <a:solidFill>
                  <a:srgbClr val="FFFFFF"/>
                </a:solidFill>
                <a:latin typeface="Mina"/>
                <a:ea typeface="Mina"/>
                <a:cs typeface="Mina"/>
                <a:sym typeface="Mina"/>
              </a:rPr>
              <a:t>Pacing Requirements</a:t>
            </a:r>
          </a:p>
          <a:p>
            <a:pPr algn="l" marL="633591" indent="-316796" lvl="1">
              <a:lnSpc>
                <a:spcPts val="4049"/>
              </a:lnSpc>
              <a:spcBef>
                <a:spcPct val="0"/>
              </a:spcBef>
              <a:buFont typeface="Arial"/>
              <a:buChar char="•"/>
            </a:pPr>
            <a:r>
              <a:rPr lang="en-US" sz="2934" spc="269" strike="noStrike" u="none">
                <a:solidFill>
                  <a:srgbClr val="FFFFFF"/>
                </a:solidFill>
                <a:latin typeface="Mina"/>
                <a:ea typeface="Mina"/>
                <a:cs typeface="Mina"/>
                <a:sym typeface="Mina"/>
              </a:rPr>
              <a:t>Motivations</a:t>
            </a:r>
          </a:p>
          <a:p>
            <a:pPr algn="l" marL="633591" indent="-316796" lvl="1">
              <a:lnSpc>
                <a:spcPts val="4049"/>
              </a:lnSpc>
              <a:spcBef>
                <a:spcPct val="0"/>
              </a:spcBef>
              <a:buFont typeface="Arial"/>
              <a:buChar char="•"/>
            </a:pPr>
            <a:r>
              <a:rPr lang="en-US" sz="2934" spc="269" strike="noStrike" u="none">
                <a:solidFill>
                  <a:srgbClr val="FFFFFF"/>
                </a:solidFill>
                <a:latin typeface="Mina"/>
                <a:ea typeface="Mina"/>
                <a:cs typeface="Mina"/>
                <a:sym typeface="Mina"/>
              </a:rPr>
              <a:t>Anxiety Rating</a:t>
            </a:r>
          </a:p>
        </p:txBody>
      </p:sp>
      <p:sp>
        <p:nvSpPr>
          <p:cNvPr name="TextBox 25" id="25"/>
          <p:cNvSpPr txBox="true"/>
          <p:nvPr/>
        </p:nvSpPr>
        <p:spPr>
          <a:xfrm rot="0">
            <a:off x="7155066" y="6646670"/>
            <a:ext cx="4892677" cy="1999839"/>
          </a:xfrm>
          <a:prstGeom prst="rect">
            <a:avLst/>
          </a:prstGeom>
        </p:spPr>
        <p:txBody>
          <a:bodyPr anchor="t" rtlCol="false" tIns="0" lIns="0" bIns="0" rIns="0">
            <a:spAutoFit/>
          </a:bodyPr>
          <a:lstStyle/>
          <a:p>
            <a:pPr algn="l" marL="633591" indent="-316796" lvl="1">
              <a:lnSpc>
                <a:spcPts val="4049"/>
              </a:lnSpc>
              <a:spcBef>
                <a:spcPct val="0"/>
              </a:spcBef>
              <a:buFont typeface="Arial"/>
              <a:buChar char="•"/>
            </a:pPr>
            <a:r>
              <a:rPr lang="en-US" sz="2934" spc="269" strike="noStrike" u="none">
                <a:solidFill>
                  <a:srgbClr val="FFFFFF"/>
                </a:solidFill>
                <a:latin typeface="Mina"/>
                <a:ea typeface="Mina"/>
                <a:cs typeface="Mina"/>
                <a:sym typeface="Mina"/>
              </a:rPr>
              <a:t>Experience</a:t>
            </a:r>
          </a:p>
          <a:p>
            <a:pPr algn="l" marL="633591" indent="-316796" lvl="1">
              <a:lnSpc>
                <a:spcPts val="4049"/>
              </a:lnSpc>
              <a:spcBef>
                <a:spcPct val="0"/>
              </a:spcBef>
              <a:buFont typeface="Arial"/>
              <a:buChar char="•"/>
            </a:pPr>
            <a:r>
              <a:rPr lang="en-US" sz="2934" spc="269" strike="noStrike" u="none">
                <a:solidFill>
                  <a:srgbClr val="FFFFFF"/>
                </a:solidFill>
                <a:latin typeface="Mina"/>
                <a:ea typeface="Mina"/>
                <a:cs typeface="Mina"/>
                <a:sym typeface="Mina"/>
              </a:rPr>
              <a:t>Procedural/Skill Assessment</a:t>
            </a:r>
          </a:p>
          <a:p>
            <a:pPr algn="l">
              <a:lnSpc>
                <a:spcPts val="4049"/>
              </a:lnSpc>
              <a:spcBef>
                <a:spcPct val="0"/>
              </a:spcBef>
            </a:pPr>
          </a:p>
        </p:txBody>
      </p:sp>
      <p:sp>
        <p:nvSpPr>
          <p:cNvPr name="TextBox 26" id="26"/>
          <p:cNvSpPr txBox="true"/>
          <p:nvPr/>
        </p:nvSpPr>
        <p:spPr>
          <a:xfrm rot="0">
            <a:off x="1731910" y="5674860"/>
            <a:ext cx="3214102" cy="388069"/>
          </a:xfrm>
          <a:prstGeom prst="rect">
            <a:avLst/>
          </a:prstGeom>
        </p:spPr>
        <p:txBody>
          <a:bodyPr anchor="t" rtlCol="false" tIns="0" lIns="0" bIns="0" rIns="0">
            <a:spAutoFit/>
          </a:bodyPr>
          <a:lstStyle/>
          <a:p>
            <a:pPr algn="ctr" marL="0" indent="0" lvl="0">
              <a:lnSpc>
                <a:spcPts val="3176"/>
              </a:lnSpc>
              <a:spcBef>
                <a:spcPct val="0"/>
              </a:spcBef>
            </a:pPr>
            <a:r>
              <a:rPr lang="en-US" sz="2443" spc="171">
                <a:solidFill>
                  <a:srgbClr val="FFFFFF"/>
                </a:solidFill>
                <a:latin typeface="Mina"/>
                <a:ea typeface="Mina"/>
                <a:cs typeface="Mina"/>
                <a:sym typeface="Mina"/>
              </a:rPr>
              <a:t>Static Information</a:t>
            </a:r>
          </a:p>
        </p:txBody>
      </p:sp>
      <p:grpSp>
        <p:nvGrpSpPr>
          <p:cNvPr name="Group 27" id="27"/>
          <p:cNvGrpSpPr/>
          <p:nvPr/>
        </p:nvGrpSpPr>
        <p:grpSpPr>
          <a:xfrm rot="0">
            <a:off x="7155066" y="5563566"/>
            <a:ext cx="4337039" cy="629706"/>
            <a:chOff x="0" y="0"/>
            <a:chExt cx="1391383" cy="202019"/>
          </a:xfrm>
        </p:grpSpPr>
        <p:sp>
          <p:nvSpPr>
            <p:cNvPr name="Freeform 28" id="28"/>
            <p:cNvSpPr/>
            <p:nvPr/>
          </p:nvSpPr>
          <p:spPr>
            <a:xfrm flipH="false" flipV="false" rot="0">
              <a:off x="0" y="0"/>
              <a:ext cx="1391383" cy="202019"/>
            </a:xfrm>
            <a:custGeom>
              <a:avLst/>
              <a:gdLst/>
              <a:ahLst/>
              <a:cxnLst/>
              <a:rect r="r" b="b" t="t" l="l"/>
              <a:pathLst>
                <a:path h="202019" w="1391383">
                  <a:moveTo>
                    <a:pt x="101009" y="0"/>
                  </a:moveTo>
                  <a:lnTo>
                    <a:pt x="1290374" y="0"/>
                  </a:lnTo>
                  <a:cubicBezTo>
                    <a:pt x="1346160" y="0"/>
                    <a:pt x="1391383" y="45223"/>
                    <a:pt x="1391383" y="101009"/>
                  </a:cubicBezTo>
                  <a:lnTo>
                    <a:pt x="1391383" y="101009"/>
                  </a:lnTo>
                  <a:cubicBezTo>
                    <a:pt x="1391383" y="156795"/>
                    <a:pt x="1346160" y="202019"/>
                    <a:pt x="1290374"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w="28575" cap="rnd">
              <a:solidFill>
                <a:srgbClr val="31EFC3"/>
              </a:solidFill>
              <a:prstDash val="solid"/>
              <a:round/>
            </a:ln>
          </p:spPr>
        </p:sp>
        <p:sp>
          <p:nvSpPr>
            <p:cNvPr name="TextBox 29" id="29"/>
            <p:cNvSpPr txBox="true"/>
            <p:nvPr/>
          </p:nvSpPr>
          <p:spPr>
            <a:xfrm>
              <a:off x="0" y="-38100"/>
              <a:ext cx="1391383" cy="240119"/>
            </a:xfrm>
            <a:prstGeom prst="rect">
              <a:avLst/>
            </a:prstGeom>
          </p:spPr>
          <p:txBody>
            <a:bodyPr anchor="ctr" rtlCol="false" tIns="50800" lIns="50800" bIns="50800" rIns="50800"/>
            <a:lstStyle/>
            <a:p>
              <a:pPr algn="ctr" marL="0" indent="0" lvl="0">
                <a:lnSpc>
                  <a:spcPts val="2558"/>
                </a:lnSpc>
                <a:spcBef>
                  <a:spcPct val="0"/>
                </a:spcBef>
              </a:pPr>
            </a:p>
          </p:txBody>
        </p:sp>
      </p:grpSp>
      <p:sp>
        <p:nvSpPr>
          <p:cNvPr name="TextBox 30" id="30"/>
          <p:cNvSpPr txBox="true"/>
          <p:nvPr/>
        </p:nvSpPr>
        <p:spPr>
          <a:xfrm rot="0">
            <a:off x="7660409" y="5674860"/>
            <a:ext cx="3214102" cy="388069"/>
          </a:xfrm>
          <a:prstGeom prst="rect">
            <a:avLst/>
          </a:prstGeom>
        </p:spPr>
        <p:txBody>
          <a:bodyPr anchor="t" rtlCol="false" tIns="0" lIns="0" bIns="0" rIns="0">
            <a:spAutoFit/>
          </a:bodyPr>
          <a:lstStyle/>
          <a:p>
            <a:pPr algn="ctr" marL="0" indent="0" lvl="0">
              <a:lnSpc>
                <a:spcPts val="3176"/>
              </a:lnSpc>
              <a:spcBef>
                <a:spcPct val="0"/>
              </a:spcBef>
            </a:pPr>
            <a:r>
              <a:rPr lang="en-US" sz="2443" spc="171">
                <a:solidFill>
                  <a:srgbClr val="FFFFFF"/>
                </a:solidFill>
                <a:latin typeface="Mina"/>
                <a:ea typeface="Mina"/>
                <a:cs typeface="Mina"/>
                <a:sym typeface="Mina"/>
              </a:rPr>
              <a:t>Skill Assessment</a:t>
            </a:r>
          </a:p>
        </p:txBody>
      </p:sp>
      <p:grpSp>
        <p:nvGrpSpPr>
          <p:cNvPr name="Group 31" id="31"/>
          <p:cNvGrpSpPr/>
          <p:nvPr/>
        </p:nvGrpSpPr>
        <p:grpSpPr>
          <a:xfrm rot="0">
            <a:off x="12399057" y="5603723"/>
            <a:ext cx="4411680" cy="629706"/>
            <a:chOff x="0" y="0"/>
            <a:chExt cx="1415329" cy="202019"/>
          </a:xfrm>
        </p:grpSpPr>
        <p:sp>
          <p:nvSpPr>
            <p:cNvPr name="Freeform 32" id="32"/>
            <p:cNvSpPr/>
            <p:nvPr/>
          </p:nvSpPr>
          <p:spPr>
            <a:xfrm flipH="false" flipV="false" rot="0">
              <a:off x="0" y="0"/>
              <a:ext cx="1415329" cy="202019"/>
            </a:xfrm>
            <a:custGeom>
              <a:avLst/>
              <a:gdLst/>
              <a:ahLst/>
              <a:cxnLst/>
              <a:rect r="r" b="b" t="t" l="l"/>
              <a:pathLst>
                <a:path h="202019" w="1415329">
                  <a:moveTo>
                    <a:pt x="101009" y="0"/>
                  </a:moveTo>
                  <a:lnTo>
                    <a:pt x="1314320" y="0"/>
                  </a:lnTo>
                  <a:cubicBezTo>
                    <a:pt x="1341109" y="0"/>
                    <a:pt x="1366801" y="10642"/>
                    <a:pt x="1385744" y="29585"/>
                  </a:cubicBezTo>
                  <a:cubicBezTo>
                    <a:pt x="1404687" y="48528"/>
                    <a:pt x="1415329" y="74220"/>
                    <a:pt x="1415329" y="101009"/>
                  </a:cubicBezTo>
                  <a:lnTo>
                    <a:pt x="1415329" y="101009"/>
                  </a:lnTo>
                  <a:cubicBezTo>
                    <a:pt x="1415329" y="156795"/>
                    <a:pt x="1370106" y="202019"/>
                    <a:pt x="1314320"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w="28575" cap="rnd">
              <a:solidFill>
                <a:srgbClr val="31EFC3"/>
              </a:solidFill>
              <a:prstDash val="solid"/>
              <a:round/>
            </a:ln>
          </p:spPr>
        </p:sp>
        <p:sp>
          <p:nvSpPr>
            <p:cNvPr name="TextBox 33" id="33"/>
            <p:cNvSpPr txBox="true"/>
            <p:nvPr/>
          </p:nvSpPr>
          <p:spPr>
            <a:xfrm>
              <a:off x="0" y="-38100"/>
              <a:ext cx="1415329" cy="240119"/>
            </a:xfrm>
            <a:prstGeom prst="rect">
              <a:avLst/>
            </a:prstGeom>
          </p:spPr>
          <p:txBody>
            <a:bodyPr anchor="ctr" rtlCol="false" tIns="50800" lIns="50800" bIns="50800" rIns="50800"/>
            <a:lstStyle/>
            <a:p>
              <a:pPr algn="ctr" marL="0" indent="0" lvl="0">
                <a:lnSpc>
                  <a:spcPts val="2558"/>
                </a:lnSpc>
                <a:spcBef>
                  <a:spcPct val="0"/>
                </a:spcBef>
              </a:pPr>
            </a:p>
          </p:txBody>
        </p:sp>
      </p:grpSp>
      <p:sp>
        <p:nvSpPr>
          <p:cNvPr name="TextBox 34" id="34"/>
          <p:cNvSpPr txBox="true"/>
          <p:nvPr/>
        </p:nvSpPr>
        <p:spPr>
          <a:xfrm rot="0">
            <a:off x="12666634" y="5715016"/>
            <a:ext cx="3876525" cy="388069"/>
          </a:xfrm>
          <a:prstGeom prst="rect">
            <a:avLst/>
          </a:prstGeom>
        </p:spPr>
        <p:txBody>
          <a:bodyPr anchor="t" rtlCol="false" tIns="0" lIns="0" bIns="0" rIns="0">
            <a:spAutoFit/>
          </a:bodyPr>
          <a:lstStyle/>
          <a:p>
            <a:pPr algn="ctr" marL="0" indent="0" lvl="0">
              <a:lnSpc>
                <a:spcPts val="3176"/>
              </a:lnSpc>
              <a:spcBef>
                <a:spcPct val="0"/>
              </a:spcBef>
            </a:pPr>
            <a:r>
              <a:rPr lang="en-US" sz="2443" spc="171">
                <a:solidFill>
                  <a:srgbClr val="FFFFFF"/>
                </a:solidFill>
                <a:latin typeface="Mina"/>
                <a:ea typeface="Mina"/>
                <a:cs typeface="Mina"/>
                <a:sym typeface="Mina"/>
              </a:rPr>
              <a:t>Learning Environment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1028700"/>
            <a:ext cx="18288000" cy="8458200"/>
          </a:xfrm>
          <a:custGeom>
            <a:avLst/>
            <a:gdLst/>
            <a:ahLst/>
            <a:cxnLst/>
            <a:rect r="r" b="b" t="t" l="l"/>
            <a:pathLst>
              <a:path h="8458200" w="18288000">
                <a:moveTo>
                  <a:pt x="0" y="0"/>
                </a:moveTo>
                <a:lnTo>
                  <a:pt x="18288000" y="0"/>
                </a:lnTo>
                <a:lnTo>
                  <a:pt x="18288000" y="8458200"/>
                </a:lnTo>
                <a:lnTo>
                  <a:pt x="0" y="8458200"/>
                </a:lnTo>
                <a:lnTo>
                  <a:pt x="0" y="0"/>
                </a:lnTo>
                <a:close/>
              </a:path>
            </a:pathLst>
          </a:custGeom>
          <a:blipFill>
            <a:blip r:embed="rId2"/>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1162857"/>
            <a:ext cx="18288000" cy="8595360"/>
          </a:xfrm>
          <a:custGeom>
            <a:avLst/>
            <a:gdLst/>
            <a:ahLst/>
            <a:cxnLst/>
            <a:rect r="r" b="b" t="t" l="l"/>
            <a:pathLst>
              <a:path h="8595360" w="18288000">
                <a:moveTo>
                  <a:pt x="0" y="0"/>
                </a:moveTo>
                <a:lnTo>
                  <a:pt x="18288000" y="0"/>
                </a:lnTo>
                <a:lnTo>
                  <a:pt x="18288000" y="8595360"/>
                </a:lnTo>
                <a:lnTo>
                  <a:pt x="0" y="8595360"/>
                </a:lnTo>
                <a:lnTo>
                  <a:pt x="0" y="0"/>
                </a:lnTo>
                <a:close/>
              </a:path>
            </a:pathLst>
          </a:custGeom>
          <a:blipFill>
            <a:blip r:embed="rId2"/>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0" y="2650867"/>
            <a:ext cx="18288000" cy="7119453"/>
          </a:xfrm>
          <a:prstGeom prst="rect">
            <a:avLst/>
          </a:prstGeom>
        </p:spPr>
        <p:txBody>
          <a:bodyPr anchor="t" rtlCol="false" tIns="0" lIns="0" bIns="0" rIns="0">
            <a:spAutoFit/>
          </a:bodyPr>
          <a:lstStyle/>
          <a:p>
            <a:pPr algn="ctr">
              <a:lnSpc>
                <a:spcPts val="5131"/>
              </a:lnSpc>
            </a:pPr>
            <a:r>
              <a:rPr lang="en-US" sz="3665">
                <a:solidFill>
                  <a:srgbClr val="FFFFFF"/>
                </a:solidFill>
                <a:latin typeface="Montserrat"/>
                <a:ea typeface="Montserrat"/>
                <a:cs typeface="Montserrat"/>
                <a:sym typeface="Montserrat"/>
              </a:rPr>
              <a:t>"Analyze the driving school’s custom student progress checklist. The checklist uses varied gradi</a:t>
            </a:r>
            <a:r>
              <a:rPr lang="en-US" sz="3665">
                <a:solidFill>
                  <a:srgbClr val="FFFFFF"/>
                </a:solidFill>
                <a:latin typeface="Montserrat"/>
                <a:ea typeface="Montserrat"/>
                <a:cs typeface="Montserrat"/>
                <a:sym typeface="Montserrat"/>
              </a:rPr>
              <a:t>ng criteria (e.g., pass/fail, yes/no, needs</a:t>
            </a:r>
            <a:r>
              <a:rPr lang="en-US" sz="3665">
                <a:solidFill>
                  <a:srgbClr val="FFFFFF"/>
                </a:solidFill>
                <a:latin typeface="Montserrat"/>
                <a:ea typeface="Montserrat"/>
                <a:cs typeface="Montserrat"/>
                <a:sym typeface="Montserrat"/>
              </a:rPr>
              <a:t> </a:t>
            </a:r>
            <a:r>
              <a:rPr lang="en-US" sz="3665">
                <a:solidFill>
                  <a:srgbClr val="FFFFFF"/>
                </a:solidFill>
                <a:latin typeface="Montserrat"/>
                <a:ea typeface="Montserrat"/>
                <a:cs typeface="Montserrat"/>
                <a:sym typeface="Montserrat"/>
              </a:rPr>
              <a:t>assi</a:t>
            </a:r>
            <a:r>
              <a:rPr lang="en-US" sz="3665">
                <a:solidFill>
                  <a:srgbClr val="FFFFFF"/>
                </a:solidFill>
                <a:latin typeface="Montserrat"/>
                <a:ea typeface="Montserrat"/>
                <a:cs typeface="Montserrat"/>
                <a:sym typeface="Montserrat"/>
              </a:rPr>
              <a:t>s</a:t>
            </a:r>
            <a:r>
              <a:rPr lang="en-US" sz="3665">
                <a:solidFill>
                  <a:srgbClr val="FFFFFF"/>
                </a:solidFill>
                <a:latin typeface="Montserrat"/>
                <a:ea typeface="Montserrat"/>
                <a:cs typeface="Montserrat"/>
                <a:sym typeface="Montserrat"/>
              </a:rPr>
              <a:t>tance) rather than a single numeric score. Identify the key performance categories and determine a</a:t>
            </a:r>
            <a:r>
              <a:rPr lang="en-US" sz="3665">
                <a:solidFill>
                  <a:srgbClr val="FFFFFF"/>
                </a:solidFill>
                <a:latin typeface="Montserrat"/>
                <a:ea typeface="Montserrat"/>
                <a:cs typeface="Montserrat"/>
                <a:sym typeface="Montserrat"/>
              </a:rPr>
              <a:t> </a:t>
            </a:r>
            <a:r>
              <a:rPr lang="en-US" sz="3665">
                <a:solidFill>
                  <a:srgbClr val="FFFFFF"/>
                </a:solidFill>
                <a:latin typeface="Montserrat"/>
                <a:ea typeface="Montserrat"/>
                <a:cs typeface="Montserrat"/>
                <a:sym typeface="Montserrat"/>
              </a:rPr>
              <a:t>l</a:t>
            </a:r>
            <a:r>
              <a:rPr lang="en-US" sz="3665">
                <a:solidFill>
                  <a:srgbClr val="FFFFFF"/>
                </a:solidFill>
                <a:latin typeface="Montserrat"/>
                <a:ea typeface="Montserrat"/>
                <a:cs typeface="Montserrat"/>
                <a:sym typeface="Montserrat"/>
              </a:rPr>
              <a:t>o</a:t>
            </a:r>
            <a:r>
              <a:rPr lang="en-US" sz="3665">
                <a:solidFill>
                  <a:srgbClr val="FFFFFF"/>
                </a:solidFill>
                <a:latin typeface="Montserrat"/>
                <a:ea typeface="Montserrat"/>
                <a:cs typeface="Montserrat"/>
                <a:sym typeface="Montserrat"/>
              </a:rPr>
              <a:t>g</a:t>
            </a:r>
            <a:r>
              <a:rPr lang="en-US" sz="3665">
                <a:solidFill>
                  <a:srgbClr val="FFFFFF"/>
                </a:solidFill>
                <a:latin typeface="Montserrat"/>
                <a:ea typeface="Montserrat"/>
                <a:cs typeface="Montserrat"/>
                <a:sym typeface="Montserrat"/>
              </a:rPr>
              <a:t>i</a:t>
            </a:r>
            <a:r>
              <a:rPr lang="en-US" sz="3665">
                <a:solidFill>
                  <a:srgbClr val="FFFFFF"/>
                </a:solidFill>
                <a:latin typeface="Montserrat"/>
                <a:ea typeface="Montserrat"/>
                <a:cs typeface="Montserrat"/>
                <a:sym typeface="Montserrat"/>
              </a:rPr>
              <a:t>c</a:t>
            </a:r>
            <a:r>
              <a:rPr lang="en-US" sz="3665">
                <a:solidFill>
                  <a:srgbClr val="FFFFFF"/>
                </a:solidFill>
                <a:latin typeface="Montserrat"/>
                <a:ea typeface="Montserrat"/>
                <a:cs typeface="Montserrat"/>
                <a:sym typeface="Montserrat"/>
              </a:rPr>
              <a:t>al lesson</a:t>
            </a:r>
            <a:r>
              <a:rPr lang="en-US" sz="3665">
                <a:solidFill>
                  <a:srgbClr val="FFFFFF"/>
                </a:solidFill>
                <a:latin typeface="Montserrat"/>
                <a:ea typeface="Montserrat"/>
                <a:cs typeface="Montserrat"/>
                <a:sym typeface="Montserrat"/>
              </a:rPr>
              <a:t> plan recommendation based on the results, taking into account the student’s age and the location of the school. Al</a:t>
            </a:r>
            <a:r>
              <a:rPr lang="en-US" sz="3665" u="none">
                <a:solidFill>
                  <a:srgbClr val="FFFFFF"/>
                </a:solidFill>
                <a:latin typeface="Montserrat"/>
                <a:ea typeface="Montserrat"/>
                <a:cs typeface="Montserrat"/>
                <a:sym typeface="Montserrat"/>
              </a:rPr>
              <a:t>so</a:t>
            </a:r>
            <a:r>
              <a:rPr lang="en-US" sz="3665">
                <a:solidFill>
                  <a:srgbClr val="FFFFFF"/>
                </a:solidFill>
                <a:latin typeface="Montserrat"/>
                <a:ea typeface="Montserrat"/>
                <a:cs typeface="Montserrat"/>
                <a:sym typeface="Montserrat"/>
              </a:rPr>
              <a:t>, consider the lesson durations offered by the school (e.g., 1-hour, 90-minute sessions) and tailor the lesson recommendations accordingly. For example, if a student fails a critical safety item (like seatbelt use), add additional safety-focused lessons. Conclude with a recommended number </a:t>
            </a:r>
            <a:r>
              <a:rPr lang="en-US" sz="3665">
                <a:solidFill>
                  <a:srgbClr val="FFFFFF"/>
                </a:solidFill>
                <a:latin typeface="Montserrat"/>
                <a:ea typeface="Montserrat"/>
                <a:cs typeface="Montserrat"/>
                <a:sym typeface="Montserrat"/>
              </a:rPr>
              <a:t>of lessons tailored to the checklist results, the school’s criteria, and the available lesson lengths."</a:t>
            </a:r>
          </a:p>
          <a:p>
            <a:pPr algn="ctr">
              <a:lnSpc>
                <a:spcPts val="5793"/>
              </a:lnSpc>
            </a:pPr>
          </a:p>
        </p:txBody>
      </p:sp>
      <p:sp>
        <p:nvSpPr>
          <p:cNvPr name="TextBox 3" id="3"/>
          <p:cNvSpPr txBox="true"/>
          <p:nvPr/>
        </p:nvSpPr>
        <p:spPr>
          <a:xfrm rot="0">
            <a:off x="6270756" y="895350"/>
            <a:ext cx="5746487" cy="1211717"/>
          </a:xfrm>
          <a:prstGeom prst="rect">
            <a:avLst/>
          </a:prstGeom>
        </p:spPr>
        <p:txBody>
          <a:bodyPr anchor="t" rtlCol="false" tIns="0" lIns="0" bIns="0" rIns="0">
            <a:spAutoFit/>
          </a:bodyPr>
          <a:lstStyle/>
          <a:p>
            <a:pPr algn="ctr">
              <a:lnSpc>
                <a:spcPts val="10066"/>
              </a:lnSpc>
            </a:pPr>
            <a:r>
              <a:rPr lang="en-US" sz="7190" b="true">
                <a:solidFill>
                  <a:srgbClr val="FFFFFF"/>
                </a:solidFill>
                <a:latin typeface="Montserrat Ultra-Bold"/>
                <a:ea typeface="Montserrat Ultra-Bold"/>
                <a:cs typeface="Montserrat Ultra-Bold"/>
                <a:sym typeface="Montserrat Ultra-Bold"/>
              </a:rPr>
              <a:t>Our Prompt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546340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637899" y="9691973"/>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4"/>
            <a:stretch>
              <a:fillRect l="0" t="0" r="0" b="0"/>
            </a:stretch>
          </a:blipFill>
        </p:spPr>
      </p:sp>
      <p:sp>
        <p:nvSpPr>
          <p:cNvPr name="Freeform 4" id="4"/>
          <p:cNvSpPr/>
          <p:nvPr/>
        </p:nvSpPr>
        <p:spPr>
          <a:xfrm flipH="false" flipV="false" rot="0">
            <a:off x="0" y="0"/>
            <a:ext cx="18288000" cy="11818620"/>
          </a:xfrm>
          <a:custGeom>
            <a:avLst/>
            <a:gdLst/>
            <a:ahLst/>
            <a:cxnLst/>
            <a:rect r="r" b="b" t="t" l="l"/>
            <a:pathLst>
              <a:path h="11818620" w="18288000">
                <a:moveTo>
                  <a:pt x="0" y="0"/>
                </a:moveTo>
                <a:lnTo>
                  <a:pt x="18288000" y="0"/>
                </a:lnTo>
                <a:lnTo>
                  <a:pt x="18288000" y="11818620"/>
                </a:lnTo>
                <a:lnTo>
                  <a:pt x="0" y="11818620"/>
                </a:lnTo>
                <a:lnTo>
                  <a:pt x="0" y="0"/>
                </a:lnTo>
                <a:close/>
              </a:path>
            </a:pathLst>
          </a:custGeom>
          <a:blipFill>
            <a:blip r:embed="rId5"/>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3147424" y="2767299"/>
            <a:ext cx="2281784" cy="228178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FFFF"/>
              </a:solidFill>
              <a:prstDash val="solid"/>
              <a:miter/>
            </a:ln>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a:lnSpc>
                  <a:spcPts val="2278"/>
                </a:lnSpc>
              </a:pPr>
            </a:p>
          </p:txBody>
        </p:sp>
      </p:grpSp>
      <p:grpSp>
        <p:nvGrpSpPr>
          <p:cNvPr name="Group 5" id="5"/>
          <p:cNvGrpSpPr/>
          <p:nvPr/>
        </p:nvGrpSpPr>
        <p:grpSpPr>
          <a:xfrm rot="0">
            <a:off x="8003108" y="2767299"/>
            <a:ext cx="2281784" cy="228178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FFFF"/>
              </a:solidFill>
              <a:prstDash val="solid"/>
              <a:miter/>
            </a:ln>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a:lnSpc>
                  <a:spcPts val="2278"/>
                </a:lnSpc>
              </a:pPr>
            </a:p>
          </p:txBody>
        </p:sp>
      </p:grpSp>
      <p:grpSp>
        <p:nvGrpSpPr>
          <p:cNvPr name="Group 8" id="8"/>
          <p:cNvGrpSpPr/>
          <p:nvPr/>
        </p:nvGrpSpPr>
        <p:grpSpPr>
          <a:xfrm rot="0">
            <a:off x="12858792" y="2767299"/>
            <a:ext cx="2281784" cy="228178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FFFF"/>
              </a:solidFill>
              <a:prstDash val="solid"/>
              <a:miter/>
            </a:ln>
          </p:spPr>
        </p:sp>
        <p:sp>
          <p:nvSpPr>
            <p:cNvPr name="TextBox 10" id="10"/>
            <p:cNvSpPr txBox="true"/>
            <p:nvPr/>
          </p:nvSpPr>
          <p:spPr>
            <a:xfrm>
              <a:off x="76200" y="47625"/>
              <a:ext cx="660400" cy="688975"/>
            </a:xfrm>
            <a:prstGeom prst="rect">
              <a:avLst/>
            </a:prstGeom>
          </p:spPr>
          <p:txBody>
            <a:bodyPr anchor="ctr" rtlCol="false" tIns="50800" lIns="50800" bIns="50800" rIns="50800"/>
            <a:lstStyle/>
            <a:p>
              <a:pPr algn="ctr">
                <a:lnSpc>
                  <a:spcPts val="2278"/>
                </a:lnSpc>
              </a:pPr>
            </a:p>
          </p:txBody>
        </p:sp>
      </p:grpSp>
      <p:sp>
        <p:nvSpPr>
          <p:cNvPr name="TextBox 11" id="11"/>
          <p:cNvSpPr txBox="true"/>
          <p:nvPr/>
        </p:nvSpPr>
        <p:spPr>
          <a:xfrm rot="0">
            <a:off x="1262042" y="1653224"/>
            <a:ext cx="11501322" cy="875390"/>
          </a:xfrm>
          <a:prstGeom prst="rect">
            <a:avLst/>
          </a:prstGeom>
        </p:spPr>
        <p:txBody>
          <a:bodyPr anchor="t" rtlCol="false" tIns="0" lIns="0" bIns="0" rIns="0">
            <a:spAutoFit/>
          </a:bodyPr>
          <a:lstStyle/>
          <a:p>
            <a:pPr algn="l">
              <a:lnSpc>
                <a:spcPts val="7136"/>
              </a:lnSpc>
            </a:pPr>
            <a:r>
              <a:rPr lang="en-US" sz="5208" b="true">
                <a:solidFill>
                  <a:srgbClr val="FFFFFF"/>
                </a:solidFill>
                <a:latin typeface="League Spartan"/>
                <a:ea typeface="League Spartan"/>
                <a:cs typeface="League Spartan"/>
                <a:sym typeface="League Spartan"/>
              </a:rPr>
              <a:t>So What Now?</a:t>
            </a:r>
          </a:p>
        </p:txBody>
      </p:sp>
      <p:sp>
        <p:nvSpPr>
          <p:cNvPr name="TextBox 12" id="12"/>
          <p:cNvSpPr txBox="true"/>
          <p:nvPr/>
        </p:nvSpPr>
        <p:spPr>
          <a:xfrm rot="0">
            <a:off x="3745349" y="3424956"/>
            <a:ext cx="1085934" cy="1033145"/>
          </a:xfrm>
          <a:prstGeom prst="rect">
            <a:avLst/>
          </a:prstGeom>
        </p:spPr>
        <p:txBody>
          <a:bodyPr anchor="t" rtlCol="false" tIns="0" lIns="0" bIns="0" rIns="0">
            <a:spAutoFit/>
          </a:bodyPr>
          <a:lstStyle/>
          <a:p>
            <a:pPr algn="ctr" marL="0" indent="0" lvl="0">
              <a:lnSpc>
                <a:spcPts val="8319"/>
              </a:lnSpc>
              <a:spcBef>
                <a:spcPct val="0"/>
              </a:spcBef>
            </a:pPr>
            <a:r>
              <a:rPr lang="en-US" b="true" sz="6399" spc="447">
                <a:solidFill>
                  <a:srgbClr val="FFFFFF"/>
                </a:solidFill>
                <a:latin typeface="Mina Bold"/>
                <a:ea typeface="Mina Bold"/>
                <a:cs typeface="Mina Bold"/>
                <a:sym typeface="Mina Bold"/>
              </a:rPr>
              <a:t>1</a:t>
            </a:r>
          </a:p>
        </p:txBody>
      </p:sp>
      <p:sp>
        <p:nvSpPr>
          <p:cNvPr name="TextBox 13" id="13"/>
          <p:cNvSpPr txBox="true"/>
          <p:nvPr/>
        </p:nvSpPr>
        <p:spPr>
          <a:xfrm rot="0">
            <a:off x="8601033" y="3424956"/>
            <a:ext cx="1085934" cy="1033145"/>
          </a:xfrm>
          <a:prstGeom prst="rect">
            <a:avLst/>
          </a:prstGeom>
        </p:spPr>
        <p:txBody>
          <a:bodyPr anchor="t" rtlCol="false" tIns="0" lIns="0" bIns="0" rIns="0">
            <a:spAutoFit/>
          </a:bodyPr>
          <a:lstStyle/>
          <a:p>
            <a:pPr algn="ctr" marL="0" indent="0" lvl="0">
              <a:lnSpc>
                <a:spcPts val="8319"/>
              </a:lnSpc>
              <a:spcBef>
                <a:spcPct val="0"/>
              </a:spcBef>
            </a:pPr>
            <a:r>
              <a:rPr lang="en-US" b="true" sz="6399" spc="447">
                <a:solidFill>
                  <a:srgbClr val="FFFFFF"/>
                </a:solidFill>
                <a:latin typeface="Mina Bold"/>
                <a:ea typeface="Mina Bold"/>
                <a:cs typeface="Mina Bold"/>
                <a:sym typeface="Mina Bold"/>
              </a:rPr>
              <a:t>2</a:t>
            </a:r>
          </a:p>
        </p:txBody>
      </p:sp>
      <p:sp>
        <p:nvSpPr>
          <p:cNvPr name="TextBox 14" id="14"/>
          <p:cNvSpPr txBox="true"/>
          <p:nvPr/>
        </p:nvSpPr>
        <p:spPr>
          <a:xfrm rot="0">
            <a:off x="13456717" y="3424956"/>
            <a:ext cx="1085934" cy="1033145"/>
          </a:xfrm>
          <a:prstGeom prst="rect">
            <a:avLst/>
          </a:prstGeom>
        </p:spPr>
        <p:txBody>
          <a:bodyPr anchor="t" rtlCol="false" tIns="0" lIns="0" bIns="0" rIns="0">
            <a:spAutoFit/>
          </a:bodyPr>
          <a:lstStyle/>
          <a:p>
            <a:pPr algn="ctr" marL="0" indent="0" lvl="0">
              <a:lnSpc>
                <a:spcPts val="8319"/>
              </a:lnSpc>
              <a:spcBef>
                <a:spcPct val="0"/>
              </a:spcBef>
            </a:pPr>
            <a:r>
              <a:rPr lang="en-US" b="true" sz="6399" spc="447">
                <a:solidFill>
                  <a:srgbClr val="FFFFFF"/>
                </a:solidFill>
                <a:latin typeface="Mina Bold"/>
                <a:ea typeface="Mina Bold"/>
                <a:cs typeface="Mina Bold"/>
                <a:sym typeface="Mina Bold"/>
              </a:rPr>
              <a:t>3</a:t>
            </a:r>
          </a:p>
        </p:txBody>
      </p:sp>
      <p:sp>
        <p:nvSpPr>
          <p:cNvPr name="Freeform 15" id="15"/>
          <p:cNvSpPr/>
          <p:nvPr/>
        </p:nvSpPr>
        <p:spPr>
          <a:xfrm flipH="false" flipV="false" rot="0">
            <a:off x="15140576" y="9464471"/>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2"/>
            <a:stretch>
              <a:fillRect l="0" t="0" r="0" b="0"/>
            </a:stretch>
          </a:blipFill>
        </p:spPr>
      </p:sp>
      <p:grpSp>
        <p:nvGrpSpPr>
          <p:cNvPr name="Group 16" id="16"/>
          <p:cNvGrpSpPr/>
          <p:nvPr/>
        </p:nvGrpSpPr>
        <p:grpSpPr>
          <a:xfrm rot="0">
            <a:off x="2489330" y="5552552"/>
            <a:ext cx="3597971" cy="3482240"/>
            <a:chOff x="0" y="0"/>
            <a:chExt cx="4797295" cy="4642987"/>
          </a:xfrm>
        </p:grpSpPr>
        <p:sp>
          <p:nvSpPr>
            <p:cNvPr name="TextBox 17" id="17"/>
            <p:cNvSpPr txBox="true"/>
            <p:nvPr/>
          </p:nvSpPr>
          <p:spPr>
            <a:xfrm rot="0">
              <a:off x="271185" y="-28575"/>
              <a:ext cx="4254925" cy="543829"/>
            </a:xfrm>
            <a:prstGeom prst="rect">
              <a:avLst/>
            </a:prstGeom>
          </p:spPr>
          <p:txBody>
            <a:bodyPr anchor="t" rtlCol="false" tIns="0" lIns="0" bIns="0" rIns="0">
              <a:spAutoFit/>
            </a:bodyPr>
            <a:lstStyle/>
            <a:p>
              <a:pPr algn="ctr" marL="0" indent="0" lvl="0">
                <a:lnSpc>
                  <a:spcPts val="3343"/>
                </a:lnSpc>
                <a:spcBef>
                  <a:spcPct val="0"/>
                </a:spcBef>
              </a:pPr>
              <a:r>
                <a:rPr lang="en-US" sz="2571" spc="180">
                  <a:solidFill>
                    <a:srgbClr val="FFFFFF"/>
                  </a:solidFill>
                  <a:latin typeface="Mina"/>
                  <a:ea typeface="Mina"/>
                  <a:cs typeface="Mina"/>
                  <a:sym typeface="Mina"/>
                </a:rPr>
                <a:t>Gather Your Data</a:t>
              </a:r>
            </a:p>
          </p:txBody>
        </p:sp>
        <p:sp>
          <p:nvSpPr>
            <p:cNvPr name="TextBox 18" id="18"/>
            <p:cNvSpPr txBox="true"/>
            <p:nvPr/>
          </p:nvSpPr>
          <p:spPr>
            <a:xfrm rot="0">
              <a:off x="0" y="1541474"/>
              <a:ext cx="4797295" cy="3101513"/>
            </a:xfrm>
            <a:prstGeom prst="rect">
              <a:avLst/>
            </a:prstGeom>
          </p:spPr>
          <p:txBody>
            <a:bodyPr anchor="t" rtlCol="false" tIns="0" lIns="0" bIns="0" rIns="0">
              <a:spAutoFit/>
            </a:bodyPr>
            <a:lstStyle/>
            <a:p>
              <a:pPr algn="ctr" marL="0" indent="0" lvl="0">
                <a:lnSpc>
                  <a:spcPts val="2306"/>
                </a:lnSpc>
                <a:spcBef>
                  <a:spcPct val="0"/>
                </a:spcBef>
              </a:pPr>
              <a:r>
                <a:rPr lang="en-US" sz="1774" spc="124">
                  <a:solidFill>
                    <a:srgbClr val="FFFFFF"/>
                  </a:solidFill>
                  <a:latin typeface="Mina"/>
                  <a:ea typeface="Mina"/>
                  <a:cs typeface="Mina"/>
                  <a:sym typeface="Mina"/>
                </a:rPr>
                <a:t>AI can’t optimize chaos. You need clean, consistent data — who’s teaching, who’s booking, who’s canceling, and when. If it lives in sticky notes and text messages or is stuck in software..... AI can’t find it - you can’t use it.</a:t>
              </a:r>
            </a:p>
          </p:txBody>
        </p:sp>
        <p:sp>
          <p:nvSpPr>
            <p:cNvPr name="TextBox 19" id="19"/>
            <p:cNvSpPr txBox="true"/>
            <p:nvPr/>
          </p:nvSpPr>
          <p:spPr>
            <a:xfrm rot="0">
              <a:off x="271185" y="496204"/>
              <a:ext cx="4254925" cy="452177"/>
            </a:xfrm>
            <a:prstGeom prst="rect">
              <a:avLst/>
            </a:prstGeom>
          </p:spPr>
          <p:txBody>
            <a:bodyPr anchor="t" rtlCol="false" tIns="0" lIns="0" bIns="0" rIns="0">
              <a:spAutoFit/>
            </a:bodyPr>
            <a:lstStyle/>
            <a:p>
              <a:pPr algn="ctr" marL="0" indent="0" lvl="0">
                <a:lnSpc>
                  <a:spcPts val="2823"/>
                </a:lnSpc>
                <a:spcBef>
                  <a:spcPct val="0"/>
                </a:spcBef>
              </a:pPr>
              <a:r>
                <a:rPr lang="en-US" sz="2171" spc="152">
                  <a:solidFill>
                    <a:srgbClr val="31EFC3"/>
                  </a:solidFill>
                  <a:latin typeface="Mina"/>
                  <a:ea typeface="Mina"/>
                  <a:cs typeface="Mina"/>
                  <a:sym typeface="Mina"/>
                </a:rPr>
                <a:t>(Seriously, all of it)</a:t>
              </a:r>
            </a:p>
          </p:txBody>
        </p:sp>
      </p:grpSp>
      <p:grpSp>
        <p:nvGrpSpPr>
          <p:cNvPr name="Group 20" id="20"/>
          <p:cNvGrpSpPr/>
          <p:nvPr/>
        </p:nvGrpSpPr>
        <p:grpSpPr>
          <a:xfrm rot="0">
            <a:off x="6800227" y="5552552"/>
            <a:ext cx="4687546" cy="3774930"/>
            <a:chOff x="0" y="0"/>
            <a:chExt cx="6250061" cy="5033240"/>
          </a:xfrm>
        </p:grpSpPr>
        <p:sp>
          <p:nvSpPr>
            <p:cNvPr name="TextBox 21" id="21"/>
            <p:cNvSpPr txBox="true"/>
            <p:nvPr/>
          </p:nvSpPr>
          <p:spPr>
            <a:xfrm rot="0">
              <a:off x="0" y="-28575"/>
              <a:ext cx="6250061" cy="543829"/>
            </a:xfrm>
            <a:prstGeom prst="rect">
              <a:avLst/>
            </a:prstGeom>
          </p:spPr>
          <p:txBody>
            <a:bodyPr anchor="t" rtlCol="false" tIns="0" lIns="0" bIns="0" rIns="0">
              <a:spAutoFit/>
            </a:bodyPr>
            <a:lstStyle/>
            <a:p>
              <a:pPr algn="ctr" marL="0" indent="0" lvl="0">
                <a:lnSpc>
                  <a:spcPts val="3343"/>
                </a:lnSpc>
                <a:spcBef>
                  <a:spcPct val="0"/>
                </a:spcBef>
              </a:pPr>
              <a:r>
                <a:rPr lang="en-US" sz="2571" spc="180">
                  <a:solidFill>
                    <a:srgbClr val="FFFFFF"/>
                  </a:solidFill>
                  <a:latin typeface="Mina"/>
                  <a:ea typeface="Mina"/>
                  <a:cs typeface="Mina"/>
                  <a:sym typeface="Mina"/>
                </a:rPr>
                <a:t>Centralize It</a:t>
              </a:r>
            </a:p>
          </p:txBody>
        </p:sp>
        <p:sp>
          <p:nvSpPr>
            <p:cNvPr name="TextBox 22" id="22"/>
            <p:cNvSpPr txBox="true"/>
            <p:nvPr/>
          </p:nvSpPr>
          <p:spPr>
            <a:xfrm rot="0">
              <a:off x="726383" y="1541474"/>
              <a:ext cx="4797295" cy="3491767"/>
            </a:xfrm>
            <a:prstGeom prst="rect">
              <a:avLst/>
            </a:prstGeom>
          </p:spPr>
          <p:txBody>
            <a:bodyPr anchor="t" rtlCol="false" tIns="0" lIns="0" bIns="0" rIns="0">
              <a:spAutoFit/>
            </a:bodyPr>
            <a:lstStyle/>
            <a:p>
              <a:pPr algn="ctr" marL="0" indent="0" lvl="0">
                <a:lnSpc>
                  <a:spcPts val="2306"/>
                </a:lnSpc>
                <a:spcBef>
                  <a:spcPct val="0"/>
                </a:spcBef>
              </a:pPr>
              <a:r>
                <a:rPr lang="en-US" sz="1774" spc="124">
                  <a:solidFill>
                    <a:srgbClr val="FFFFFF"/>
                  </a:solidFill>
                  <a:latin typeface="Mina"/>
                  <a:ea typeface="Mina"/>
                  <a:cs typeface="Mina"/>
                  <a:sym typeface="Mina"/>
                </a:rPr>
                <a:t>Put everything in one place — your lessons, students, payments, feedback and start building your prompts. Systems like BookingTimes already do that heavy lifting. The more connected your info, the smarter your AI can get.</a:t>
              </a:r>
            </a:p>
          </p:txBody>
        </p:sp>
        <p:sp>
          <p:nvSpPr>
            <p:cNvPr name="TextBox 23" id="23"/>
            <p:cNvSpPr txBox="true"/>
            <p:nvPr/>
          </p:nvSpPr>
          <p:spPr>
            <a:xfrm rot="0">
              <a:off x="0" y="496204"/>
              <a:ext cx="6250061" cy="452177"/>
            </a:xfrm>
            <a:prstGeom prst="rect">
              <a:avLst/>
            </a:prstGeom>
          </p:spPr>
          <p:txBody>
            <a:bodyPr anchor="t" rtlCol="false" tIns="0" lIns="0" bIns="0" rIns="0">
              <a:spAutoFit/>
            </a:bodyPr>
            <a:lstStyle/>
            <a:p>
              <a:pPr algn="ctr" marL="0" indent="0" lvl="0">
                <a:lnSpc>
                  <a:spcPts val="2823"/>
                </a:lnSpc>
                <a:spcBef>
                  <a:spcPct val="0"/>
                </a:spcBef>
              </a:pPr>
              <a:r>
                <a:rPr lang="en-US" sz="2171" spc="152">
                  <a:solidFill>
                    <a:srgbClr val="31EFC3"/>
                  </a:solidFill>
                  <a:latin typeface="Mina"/>
                  <a:ea typeface="Mina"/>
                  <a:cs typeface="Mina"/>
                  <a:sym typeface="Mina"/>
                </a:rPr>
                <a:t>(This is where magic starts)</a:t>
              </a:r>
            </a:p>
          </p:txBody>
        </p:sp>
      </p:grpSp>
      <p:grpSp>
        <p:nvGrpSpPr>
          <p:cNvPr name="Group 24" id="24"/>
          <p:cNvGrpSpPr/>
          <p:nvPr/>
        </p:nvGrpSpPr>
        <p:grpSpPr>
          <a:xfrm rot="0">
            <a:off x="11921307" y="5552552"/>
            <a:ext cx="4156755" cy="2896859"/>
            <a:chOff x="0" y="0"/>
            <a:chExt cx="5542340" cy="3862479"/>
          </a:xfrm>
        </p:grpSpPr>
        <p:sp>
          <p:nvSpPr>
            <p:cNvPr name="TextBox 25" id="25"/>
            <p:cNvSpPr txBox="true"/>
            <p:nvPr/>
          </p:nvSpPr>
          <p:spPr>
            <a:xfrm rot="0">
              <a:off x="0" y="-28575"/>
              <a:ext cx="5542340" cy="543829"/>
            </a:xfrm>
            <a:prstGeom prst="rect">
              <a:avLst/>
            </a:prstGeom>
          </p:spPr>
          <p:txBody>
            <a:bodyPr anchor="t" rtlCol="false" tIns="0" lIns="0" bIns="0" rIns="0">
              <a:spAutoFit/>
            </a:bodyPr>
            <a:lstStyle/>
            <a:p>
              <a:pPr algn="ctr" marL="0" indent="0" lvl="0">
                <a:lnSpc>
                  <a:spcPts val="3343"/>
                </a:lnSpc>
                <a:spcBef>
                  <a:spcPct val="0"/>
                </a:spcBef>
              </a:pPr>
              <a:r>
                <a:rPr lang="en-US" sz="2571" spc="180">
                  <a:solidFill>
                    <a:srgbClr val="FFFFFF"/>
                  </a:solidFill>
                  <a:latin typeface="Mina"/>
                  <a:ea typeface="Mina"/>
                  <a:cs typeface="Mina"/>
                  <a:sym typeface="Mina"/>
                </a:rPr>
                <a:t>Automate With Purpose</a:t>
              </a:r>
            </a:p>
          </p:txBody>
        </p:sp>
        <p:sp>
          <p:nvSpPr>
            <p:cNvPr name="TextBox 26" id="26"/>
            <p:cNvSpPr txBox="true"/>
            <p:nvPr/>
          </p:nvSpPr>
          <p:spPr>
            <a:xfrm rot="0">
              <a:off x="372523" y="1541474"/>
              <a:ext cx="4797295" cy="2321006"/>
            </a:xfrm>
            <a:prstGeom prst="rect">
              <a:avLst/>
            </a:prstGeom>
          </p:spPr>
          <p:txBody>
            <a:bodyPr anchor="t" rtlCol="false" tIns="0" lIns="0" bIns="0" rIns="0">
              <a:spAutoFit/>
            </a:bodyPr>
            <a:lstStyle/>
            <a:p>
              <a:pPr algn="ctr" marL="0" indent="0" lvl="0">
                <a:lnSpc>
                  <a:spcPts val="2306"/>
                </a:lnSpc>
                <a:spcBef>
                  <a:spcPct val="0"/>
                </a:spcBef>
              </a:pPr>
              <a:r>
                <a:rPr lang="en-US" sz="1774" spc="124">
                  <a:solidFill>
                    <a:srgbClr val="FFFFFF"/>
                  </a:solidFill>
                  <a:latin typeface="Mina"/>
                  <a:ea typeface="Mina"/>
                  <a:cs typeface="Mina"/>
                  <a:sym typeface="Mina"/>
                </a:rPr>
                <a:t>Ensure that you’ve specified the outcome of the prompt and align it with the goals of the student for the most accurate output. AI is only as good as the prompt.</a:t>
              </a:r>
            </a:p>
          </p:txBody>
        </p:sp>
        <p:sp>
          <p:nvSpPr>
            <p:cNvPr name="TextBox 27" id="27"/>
            <p:cNvSpPr txBox="true"/>
            <p:nvPr/>
          </p:nvSpPr>
          <p:spPr>
            <a:xfrm rot="0">
              <a:off x="0" y="496204"/>
              <a:ext cx="5542340" cy="452177"/>
            </a:xfrm>
            <a:prstGeom prst="rect">
              <a:avLst/>
            </a:prstGeom>
          </p:spPr>
          <p:txBody>
            <a:bodyPr anchor="t" rtlCol="false" tIns="0" lIns="0" bIns="0" rIns="0">
              <a:spAutoFit/>
            </a:bodyPr>
            <a:lstStyle/>
            <a:p>
              <a:pPr algn="ctr" marL="0" indent="0" lvl="0">
                <a:lnSpc>
                  <a:spcPts val="2823"/>
                </a:lnSpc>
                <a:spcBef>
                  <a:spcPct val="0"/>
                </a:spcBef>
              </a:pPr>
              <a:r>
                <a:rPr lang="en-US" sz="2171" spc="152">
                  <a:solidFill>
                    <a:srgbClr val="31EFC3"/>
                  </a:solidFill>
                  <a:latin typeface="Mina"/>
                  <a:ea typeface="Mina"/>
                  <a:cs typeface="Mina"/>
                  <a:sym typeface="Mina"/>
                </a:rPr>
                <a:t>(Start with what hurts)</a:t>
              </a:r>
            </a:p>
          </p:txBody>
        </p:sp>
      </p:grpSp>
      <p:sp>
        <p:nvSpPr>
          <p:cNvPr name="Freeform 28" id="28"/>
          <p:cNvSpPr/>
          <p:nvPr/>
        </p:nvSpPr>
        <p:spPr>
          <a:xfrm flipH="false" flipV="false" rot="0">
            <a:off x="15569129" y="0"/>
            <a:ext cx="2718871" cy="2767299"/>
          </a:xfrm>
          <a:custGeom>
            <a:avLst/>
            <a:gdLst/>
            <a:ahLst/>
            <a:cxnLst/>
            <a:rect r="r" b="b" t="t" l="l"/>
            <a:pathLst>
              <a:path h="2767299" w="2718871">
                <a:moveTo>
                  <a:pt x="0" y="0"/>
                </a:moveTo>
                <a:lnTo>
                  <a:pt x="2718871" y="0"/>
                </a:lnTo>
                <a:lnTo>
                  <a:pt x="2718871" y="2767299"/>
                </a:lnTo>
                <a:lnTo>
                  <a:pt x="0" y="27672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4598822" y="4557082"/>
            <a:ext cx="3588587" cy="785383"/>
            <a:chOff x="0" y="0"/>
            <a:chExt cx="923067" cy="202019"/>
          </a:xfrm>
        </p:grpSpPr>
        <p:sp>
          <p:nvSpPr>
            <p:cNvPr name="Freeform 3" id="3"/>
            <p:cNvSpPr/>
            <p:nvPr/>
          </p:nvSpPr>
          <p:spPr>
            <a:xfrm flipH="false" flipV="false" rot="0">
              <a:off x="0" y="0"/>
              <a:ext cx="923067" cy="202019"/>
            </a:xfrm>
            <a:custGeom>
              <a:avLst/>
              <a:gdLst/>
              <a:ahLst/>
              <a:cxnLst/>
              <a:rect r="r" b="b" t="t" l="l"/>
              <a:pathLst>
                <a:path h="202019" w="923067">
                  <a:moveTo>
                    <a:pt x="101009" y="0"/>
                  </a:moveTo>
                  <a:lnTo>
                    <a:pt x="822058" y="0"/>
                  </a:lnTo>
                  <a:cubicBezTo>
                    <a:pt x="877844" y="0"/>
                    <a:pt x="923067" y="45223"/>
                    <a:pt x="923067" y="101009"/>
                  </a:cubicBezTo>
                  <a:lnTo>
                    <a:pt x="923067" y="101009"/>
                  </a:lnTo>
                  <a:cubicBezTo>
                    <a:pt x="923067" y="156795"/>
                    <a:pt x="877844" y="202019"/>
                    <a:pt x="822058"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w="28575" cap="rnd">
              <a:solidFill>
                <a:srgbClr val="31EFC3"/>
              </a:solidFill>
              <a:prstDash val="solid"/>
              <a:round/>
            </a:ln>
          </p:spPr>
        </p:sp>
        <p:sp>
          <p:nvSpPr>
            <p:cNvPr name="TextBox 4" id="4"/>
            <p:cNvSpPr txBox="true"/>
            <p:nvPr/>
          </p:nvSpPr>
          <p:spPr>
            <a:xfrm>
              <a:off x="0" y="-28575"/>
              <a:ext cx="923067" cy="230594"/>
            </a:xfrm>
            <a:prstGeom prst="rect">
              <a:avLst/>
            </a:prstGeom>
          </p:spPr>
          <p:txBody>
            <a:bodyPr anchor="ctr" rtlCol="false" tIns="50800" lIns="50800" bIns="50800" rIns="50800"/>
            <a:lstStyle/>
            <a:p>
              <a:pPr algn="ctr" marL="0" indent="0" lvl="0">
                <a:lnSpc>
                  <a:spcPts val="2278"/>
                </a:lnSpc>
                <a:spcBef>
                  <a:spcPct val="0"/>
                </a:spcBef>
              </a:pPr>
            </a:p>
          </p:txBody>
        </p:sp>
      </p:grpSp>
      <p:grpSp>
        <p:nvGrpSpPr>
          <p:cNvPr name="Group 5" id="5"/>
          <p:cNvGrpSpPr/>
          <p:nvPr/>
        </p:nvGrpSpPr>
        <p:grpSpPr>
          <a:xfrm rot="0">
            <a:off x="9823096" y="4557082"/>
            <a:ext cx="3866082" cy="785383"/>
            <a:chOff x="0" y="0"/>
            <a:chExt cx="994445" cy="202019"/>
          </a:xfrm>
        </p:grpSpPr>
        <p:sp>
          <p:nvSpPr>
            <p:cNvPr name="Freeform 6" id="6"/>
            <p:cNvSpPr/>
            <p:nvPr/>
          </p:nvSpPr>
          <p:spPr>
            <a:xfrm flipH="false" flipV="false" rot="0">
              <a:off x="0" y="0"/>
              <a:ext cx="994445" cy="202019"/>
            </a:xfrm>
            <a:custGeom>
              <a:avLst/>
              <a:gdLst/>
              <a:ahLst/>
              <a:cxnLst/>
              <a:rect r="r" b="b" t="t" l="l"/>
              <a:pathLst>
                <a:path h="202019" w="994445">
                  <a:moveTo>
                    <a:pt x="101009" y="0"/>
                  </a:moveTo>
                  <a:lnTo>
                    <a:pt x="893436" y="0"/>
                  </a:lnTo>
                  <a:cubicBezTo>
                    <a:pt x="949222" y="0"/>
                    <a:pt x="994445" y="45223"/>
                    <a:pt x="994445" y="101009"/>
                  </a:cubicBezTo>
                  <a:lnTo>
                    <a:pt x="994445" y="101009"/>
                  </a:lnTo>
                  <a:cubicBezTo>
                    <a:pt x="994445" y="156795"/>
                    <a:pt x="949222" y="202019"/>
                    <a:pt x="893436"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w="28575" cap="rnd">
              <a:solidFill>
                <a:srgbClr val="31EFC3"/>
              </a:solidFill>
              <a:prstDash val="solid"/>
              <a:round/>
            </a:ln>
          </p:spPr>
        </p:sp>
        <p:sp>
          <p:nvSpPr>
            <p:cNvPr name="TextBox 7" id="7"/>
            <p:cNvSpPr txBox="true"/>
            <p:nvPr/>
          </p:nvSpPr>
          <p:spPr>
            <a:xfrm>
              <a:off x="0" y="-28575"/>
              <a:ext cx="994445" cy="230594"/>
            </a:xfrm>
            <a:prstGeom prst="rect">
              <a:avLst/>
            </a:prstGeom>
          </p:spPr>
          <p:txBody>
            <a:bodyPr anchor="ctr" rtlCol="false" tIns="50800" lIns="50800" bIns="50800" rIns="50800"/>
            <a:lstStyle/>
            <a:p>
              <a:pPr algn="ctr" marL="0" indent="0" lvl="0">
                <a:lnSpc>
                  <a:spcPts val="2278"/>
                </a:lnSpc>
                <a:spcBef>
                  <a:spcPct val="0"/>
                </a:spcBef>
              </a:pPr>
            </a:p>
          </p:txBody>
        </p:sp>
      </p:grpSp>
      <p:sp>
        <p:nvSpPr>
          <p:cNvPr name="Freeform 8" id="8"/>
          <p:cNvSpPr/>
          <p:nvPr/>
        </p:nvSpPr>
        <p:spPr>
          <a:xfrm flipH="false" flipV="false" rot="0">
            <a:off x="13574029" y="9258300"/>
            <a:ext cx="3685271" cy="545005"/>
          </a:xfrm>
          <a:custGeom>
            <a:avLst/>
            <a:gdLst/>
            <a:ahLst/>
            <a:cxnLst/>
            <a:rect r="r" b="b" t="t" l="l"/>
            <a:pathLst>
              <a:path h="545005" w="3685271">
                <a:moveTo>
                  <a:pt x="0" y="0"/>
                </a:moveTo>
                <a:lnTo>
                  <a:pt x="3685271" y="0"/>
                </a:lnTo>
                <a:lnTo>
                  <a:pt x="3685271" y="545005"/>
                </a:lnTo>
                <a:lnTo>
                  <a:pt x="0" y="545005"/>
                </a:lnTo>
                <a:lnTo>
                  <a:pt x="0" y="0"/>
                </a:lnTo>
                <a:close/>
              </a:path>
            </a:pathLst>
          </a:custGeom>
          <a:blipFill>
            <a:blip r:embed="rId2"/>
            <a:stretch>
              <a:fillRect l="0" t="0" r="0" b="0"/>
            </a:stretch>
          </a:blipFill>
        </p:spPr>
      </p:sp>
      <p:sp>
        <p:nvSpPr>
          <p:cNvPr name="Freeform 9" id="9"/>
          <p:cNvSpPr/>
          <p:nvPr/>
        </p:nvSpPr>
        <p:spPr>
          <a:xfrm flipH="false" flipV="false" rot="0">
            <a:off x="10143084" y="5691703"/>
            <a:ext cx="3160817" cy="3160817"/>
          </a:xfrm>
          <a:custGeom>
            <a:avLst/>
            <a:gdLst/>
            <a:ahLst/>
            <a:cxnLst/>
            <a:rect r="r" b="b" t="t" l="l"/>
            <a:pathLst>
              <a:path h="3160817" w="3160817">
                <a:moveTo>
                  <a:pt x="0" y="0"/>
                </a:moveTo>
                <a:lnTo>
                  <a:pt x="3160816" y="0"/>
                </a:lnTo>
                <a:lnTo>
                  <a:pt x="3160816" y="3160817"/>
                </a:lnTo>
                <a:lnTo>
                  <a:pt x="0" y="3160817"/>
                </a:lnTo>
                <a:lnTo>
                  <a:pt x="0" y="0"/>
                </a:lnTo>
                <a:close/>
              </a:path>
            </a:pathLst>
          </a:custGeom>
          <a:blipFill>
            <a:blip r:embed="rId3"/>
            <a:stretch>
              <a:fillRect l="0" t="0" r="0" b="0"/>
            </a:stretch>
          </a:blipFill>
        </p:spPr>
      </p:sp>
      <p:sp>
        <p:nvSpPr>
          <p:cNvPr name="Freeform 10" id="10"/>
          <p:cNvSpPr/>
          <p:nvPr/>
        </p:nvSpPr>
        <p:spPr>
          <a:xfrm flipH="false" flipV="false" rot="0">
            <a:off x="4817899" y="5752082"/>
            <a:ext cx="3100437" cy="3100437"/>
          </a:xfrm>
          <a:custGeom>
            <a:avLst/>
            <a:gdLst/>
            <a:ahLst/>
            <a:cxnLst/>
            <a:rect r="r" b="b" t="t" l="l"/>
            <a:pathLst>
              <a:path h="3100437" w="3100437">
                <a:moveTo>
                  <a:pt x="0" y="0"/>
                </a:moveTo>
                <a:lnTo>
                  <a:pt x="3100438" y="0"/>
                </a:lnTo>
                <a:lnTo>
                  <a:pt x="3100438" y="3100438"/>
                </a:lnTo>
                <a:lnTo>
                  <a:pt x="0" y="3100438"/>
                </a:lnTo>
                <a:lnTo>
                  <a:pt x="0" y="0"/>
                </a:lnTo>
                <a:close/>
              </a:path>
            </a:pathLst>
          </a:custGeom>
          <a:blipFill>
            <a:blip r:embed="rId4"/>
            <a:stretch>
              <a:fillRect l="0" t="0" r="0" b="0"/>
            </a:stretch>
          </a:blipFill>
        </p:spPr>
      </p:sp>
      <p:sp>
        <p:nvSpPr>
          <p:cNvPr name="TextBox 11" id="11"/>
          <p:cNvSpPr txBox="true"/>
          <p:nvPr/>
        </p:nvSpPr>
        <p:spPr>
          <a:xfrm rot="0">
            <a:off x="2928229" y="2664029"/>
            <a:ext cx="12431541" cy="1245353"/>
          </a:xfrm>
          <a:prstGeom prst="rect">
            <a:avLst/>
          </a:prstGeom>
        </p:spPr>
        <p:txBody>
          <a:bodyPr anchor="t" rtlCol="false" tIns="0" lIns="0" bIns="0" rIns="0">
            <a:spAutoFit/>
          </a:bodyPr>
          <a:lstStyle/>
          <a:p>
            <a:pPr algn="l">
              <a:lnSpc>
                <a:spcPts val="10221"/>
              </a:lnSpc>
            </a:pPr>
            <a:r>
              <a:rPr lang="en-US" sz="7460" b="true">
                <a:solidFill>
                  <a:srgbClr val="FFFFFF"/>
                </a:solidFill>
                <a:latin typeface="League Spartan"/>
                <a:ea typeface="League Spartan"/>
                <a:cs typeface="League Spartan"/>
                <a:sym typeface="League Spartan"/>
              </a:rPr>
              <a:t>Questions or Comments?</a:t>
            </a:r>
          </a:p>
        </p:txBody>
      </p:sp>
      <p:sp>
        <p:nvSpPr>
          <p:cNvPr name="TextBox 12" id="12"/>
          <p:cNvSpPr txBox="true"/>
          <p:nvPr/>
        </p:nvSpPr>
        <p:spPr>
          <a:xfrm rot="0">
            <a:off x="4817899" y="4779240"/>
            <a:ext cx="3181816" cy="326080"/>
          </a:xfrm>
          <a:prstGeom prst="rect">
            <a:avLst/>
          </a:prstGeom>
        </p:spPr>
        <p:txBody>
          <a:bodyPr anchor="t" rtlCol="false" tIns="0" lIns="0" bIns="0" rIns="0">
            <a:spAutoFit/>
          </a:bodyPr>
          <a:lstStyle/>
          <a:p>
            <a:pPr algn="ctr" marL="0" indent="0" lvl="0">
              <a:lnSpc>
                <a:spcPts val="2696"/>
              </a:lnSpc>
              <a:spcBef>
                <a:spcPct val="0"/>
              </a:spcBef>
            </a:pPr>
            <a:r>
              <a:rPr lang="en-US" sz="2074" spc="145">
                <a:solidFill>
                  <a:srgbClr val="FFFFFF"/>
                </a:solidFill>
                <a:latin typeface="Mina"/>
                <a:ea typeface="Mina"/>
                <a:cs typeface="Mina"/>
                <a:sym typeface="Mina"/>
              </a:rPr>
              <a:t>More About BT</a:t>
            </a:r>
          </a:p>
        </p:txBody>
      </p:sp>
      <p:sp>
        <p:nvSpPr>
          <p:cNvPr name="TextBox 13" id="13"/>
          <p:cNvSpPr txBox="true"/>
          <p:nvPr/>
        </p:nvSpPr>
        <p:spPr>
          <a:xfrm rot="0">
            <a:off x="9907555" y="4779240"/>
            <a:ext cx="3697163" cy="326080"/>
          </a:xfrm>
          <a:prstGeom prst="rect">
            <a:avLst/>
          </a:prstGeom>
        </p:spPr>
        <p:txBody>
          <a:bodyPr anchor="t" rtlCol="false" tIns="0" lIns="0" bIns="0" rIns="0">
            <a:spAutoFit/>
          </a:bodyPr>
          <a:lstStyle/>
          <a:p>
            <a:pPr algn="ctr" marL="0" indent="0" lvl="0">
              <a:lnSpc>
                <a:spcPts val="2696"/>
              </a:lnSpc>
              <a:spcBef>
                <a:spcPct val="0"/>
              </a:spcBef>
            </a:pPr>
            <a:r>
              <a:rPr lang="en-US" sz="2074" spc="145">
                <a:solidFill>
                  <a:srgbClr val="FFFFFF"/>
                </a:solidFill>
                <a:latin typeface="Mina"/>
                <a:ea typeface="Mina"/>
                <a:cs typeface="Mina"/>
                <a:sym typeface="Mina"/>
              </a:rPr>
              <a:t>Contact Carrie</a:t>
            </a:r>
          </a:p>
        </p:txBody>
      </p:sp>
      <p:sp>
        <p:nvSpPr>
          <p:cNvPr name="Freeform 14" id="14"/>
          <p:cNvSpPr/>
          <p:nvPr/>
        </p:nvSpPr>
        <p:spPr>
          <a:xfrm flipH="true" flipV="false" rot="0">
            <a:off x="0" y="0"/>
            <a:ext cx="2337269" cy="2778329"/>
          </a:xfrm>
          <a:custGeom>
            <a:avLst/>
            <a:gdLst/>
            <a:ahLst/>
            <a:cxnLst/>
            <a:rect r="r" b="b" t="t" l="l"/>
            <a:pathLst>
              <a:path h="2778329" w="2337269">
                <a:moveTo>
                  <a:pt x="2337269" y="0"/>
                </a:moveTo>
                <a:lnTo>
                  <a:pt x="0" y="0"/>
                </a:lnTo>
                <a:lnTo>
                  <a:pt x="0" y="2778329"/>
                </a:lnTo>
                <a:lnTo>
                  <a:pt x="2337269" y="2778329"/>
                </a:lnTo>
                <a:lnTo>
                  <a:pt x="233726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Picture 2" id="2">
            <a:hlinkClick action="ppaction://media"/>
          </p:cNvPr>
          <p:cNvPicPr>
            <a:picLocks noChangeAspect="true"/>
          </p:cNvPicPr>
          <p:nvPr>
            <a:videoFile r:link="rId3"/>
            <p:extLst>
              <p:ext uri="{DAA4B4D4-6D71-4841-9C94-3DE7FCFB9230}">
                <p14:media xmlns:p14="http://schemas.microsoft.com/office/powerpoint/2010/main" r:embed="rId4"/>
              </p:ext>
            </p:extLst>
          </p:nvPr>
        </p:nvPicPr>
        <p:blipFill>
          <a:blip r:embed="rId2"/>
          <a:srcRect l="0" t="657" r="0" b="657"/>
          <a:stretch>
            <a:fillRect/>
          </a:stretch>
        </p:blipFill>
        <p:spPr>
          <a:xfrm flipH="false" flipV="false" rot="0">
            <a:off x="5209596" y="0"/>
            <a:ext cx="5676114" cy="9958095"/>
          </a:xfrm>
          <a:prstGeom prst="rect">
            <a:avLst/>
          </a:prstGeom>
        </p:spPr>
      </p:pic>
    </p:spTree>
  </p:cSld>
  <p:clrMapOvr>
    <a:masterClrMapping/>
  </p:clrMapOvr>
  <p:timing>
    <p:tnLst>
      <p:par>
        <p:cTn dur="indefinite" restart="never" nodeType="tmRoot">
          <p:childTnLst>
            <p:video>
              <p:cMediaNode vol="100000">
                <p:cTn fill="hold" display="false">
                  <p:stCondLst>
                    <p:cond delay="indefinite"/>
                  </p:stCondLst>
                </p:cTn>
                <p:tgtEl>
                  <p:spTgt spid="2"/>
                </p:tgtEl>
              </p:cMediaNode>
            </p:video>
          </p:childTnLst>
        </p:cTn>
      </p:par>
    </p:tnLst>
  </p:timing>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783698" y="9378558"/>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4"/>
            <a:stretch>
              <a:fillRect l="0" t="0" r="0" b="0"/>
            </a:stretch>
          </a:blipFill>
        </p:spPr>
      </p:sp>
      <p:sp>
        <p:nvSpPr>
          <p:cNvPr name="Freeform 4" id="4"/>
          <p:cNvSpPr/>
          <p:nvPr/>
        </p:nvSpPr>
        <p:spPr>
          <a:xfrm flipH="false" flipV="false" rot="0">
            <a:off x="1115329" y="8035477"/>
            <a:ext cx="1028700" cy="1222823"/>
          </a:xfrm>
          <a:custGeom>
            <a:avLst/>
            <a:gdLst/>
            <a:ahLst/>
            <a:cxnLst/>
            <a:rect r="r" b="b" t="t" l="l"/>
            <a:pathLst>
              <a:path h="1222823" w="1028700">
                <a:moveTo>
                  <a:pt x="0" y="0"/>
                </a:moveTo>
                <a:lnTo>
                  <a:pt x="1028700" y="0"/>
                </a:lnTo>
                <a:lnTo>
                  <a:pt x="1028700" y="1222823"/>
                </a:lnTo>
                <a:lnTo>
                  <a:pt x="0" y="12228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5894388" y="3256377"/>
            <a:ext cx="6128792" cy="1237498"/>
          </a:xfrm>
          <a:prstGeom prst="rect">
            <a:avLst/>
          </a:prstGeom>
        </p:spPr>
        <p:txBody>
          <a:bodyPr anchor="t" rtlCol="false" tIns="0" lIns="0" bIns="0" rIns="0">
            <a:spAutoFit/>
          </a:bodyPr>
          <a:lstStyle/>
          <a:p>
            <a:pPr algn="ctr">
              <a:lnSpc>
                <a:spcPts val="10029"/>
              </a:lnSpc>
            </a:pPr>
            <a:r>
              <a:rPr lang="en-US" sz="7320" b="true">
                <a:solidFill>
                  <a:srgbClr val="FFFFFF"/>
                </a:solidFill>
                <a:latin typeface="League Spartan"/>
                <a:ea typeface="League Spartan"/>
                <a:cs typeface="League Spartan"/>
                <a:sym typeface="League Spartan"/>
              </a:rPr>
              <a:t>What is AI?</a:t>
            </a:r>
          </a:p>
        </p:txBody>
      </p:sp>
      <p:sp>
        <p:nvSpPr>
          <p:cNvPr name="TextBox 6" id="6"/>
          <p:cNvSpPr txBox="true"/>
          <p:nvPr/>
        </p:nvSpPr>
        <p:spPr>
          <a:xfrm rot="0">
            <a:off x="2239924" y="1351731"/>
            <a:ext cx="13649514" cy="878143"/>
          </a:xfrm>
          <a:prstGeom prst="rect">
            <a:avLst/>
          </a:prstGeom>
        </p:spPr>
        <p:txBody>
          <a:bodyPr anchor="t" rtlCol="false" tIns="0" lIns="0" bIns="0" rIns="0">
            <a:spAutoFit/>
          </a:bodyPr>
          <a:lstStyle/>
          <a:p>
            <a:pPr algn="ctr">
              <a:lnSpc>
                <a:spcPts val="7136"/>
              </a:lnSpc>
            </a:pPr>
            <a:r>
              <a:rPr lang="en-US" sz="5208" b="true">
                <a:solidFill>
                  <a:srgbClr val="31EFC3"/>
                </a:solidFill>
                <a:latin typeface="League Spartan"/>
                <a:ea typeface="League Spartan"/>
                <a:cs typeface="League Spartan"/>
                <a:sym typeface="League Spartan"/>
              </a:rPr>
              <a:t>POP QUIZ</a:t>
            </a:r>
          </a:p>
        </p:txBody>
      </p:sp>
      <p:sp>
        <p:nvSpPr>
          <p:cNvPr name="TextBox 7" id="7"/>
          <p:cNvSpPr txBox="true"/>
          <p:nvPr/>
        </p:nvSpPr>
        <p:spPr>
          <a:xfrm rot="0">
            <a:off x="1028700" y="8348055"/>
            <a:ext cx="3468281" cy="878143"/>
          </a:xfrm>
          <a:prstGeom prst="rect">
            <a:avLst/>
          </a:prstGeom>
        </p:spPr>
        <p:txBody>
          <a:bodyPr anchor="t" rtlCol="false" tIns="0" lIns="0" bIns="0" rIns="0">
            <a:spAutoFit/>
          </a:bodyPr>
          <a:lstStyle/>
          <a:p>
            <a:pPr algn="ctr">
              <a:lnSpc>
                <a:spcPts val="7136"/>
              </a:lnSpc>
            </a:pPr>
            <a:r>
              <a:rPr lang="en-US" b="true" sz="5208">
                <a:solidFill>
                  <a:srgbClr val="FFFFFF"/>
                </a:solidFill>
                <a:latin typeface="League Spartan"/>
                <a:ea typeface="League Spartan"/>
                <a:cs typeface="League Spartan"/>
                <a:sym typeface="League Spartan"/>
              </a:rPr>
              <a:t>AI: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4783698" y="9378558"/>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5"/>
            <a:stretch>
              <a:fillRect l="0" t="0" r="0" b="0"/>
            </a:stretch>
          </a:blipFill>
        </p:spPr>
      </p:sp>
      <p:sp>
        <p:nvSpPr>
          <p:cNvPr name="TextBox 4" id="4"/>
          <p:cNvSpPr txBox="true"/>
          <p:nvPr/>
        </p:nvSpPr>
        <p:spPr>
          <a:xfrm rot="0">
            <a:off x="280622" y="3876989"/>
            <a:ext cx="6433403" cy="1783018"/>
          </a:xfrm>
          <a:prstGeom prst="rect">
            <a:avLst/>
          </a:prstGeom>
        </p:spPr>
        <p:txBody>
          <a:bodyPr anchor="t" rtlCol="false" tIns="0" lIns="0" bIns="0" rIns="0">
            <a:spAutoFit/>
          </a:bodyPr>
          <a:lstStyle/>
          <a:p>
            <a:pPr algn="l">
              <a:lnSpc>
                <a:spcPts val="7136"/>
              </a:lnSpc>
            </a:pPr>
            <a:r>
              <a:rPr lang="en-US" sz="5208" b="true">
                <a:solidFill>
                  <a:srgbClr val="31EFC3"/>
                </a:solidFill>
                <a:latin typeface="League Spartan"/>
                <a:ea typeface="League Spartan"/>
                <a:cs typeface="League Spartan"/>
                <a:sym typeface="League Spartan"/>
              </a:rPr>
              <a:t>What’s the Difference?</a:t>
            </a:r>
          </a:p>
        </p:txBody>
      </p:sp>
      <p:sp>
        <p:nvSpPr>
          <p:cNvPr name="AutoShape 5" id="5"/>
          <p:cNvSpPr/>
          <p:nvPr/>
        </p:nvSpPr>
        <p:spPr>
          <a:xfrm>
            <a:off x="4902657" y="3069373"/>
            <a:ext cx="0" cy="6492240"/>
          </a:xfrm>
          <a:prstGeom prst="line">
            <a:avLst/>
          </a:prstGeom>
          <a:ln cap="flat" w="19050">
            <a:solidFill>
              <a:srgbClr val="0368FE"/>
            </a:solidFill>
            <a:prstDash val="solid"/>
            <a:headEnd type="none" len="sm" w="sm"/>
            <a:tailEnd type="none" len="sm" w="sm"/>
          </a:ln>
        </p:spPr>
      </p:sp>
      <p:sp>
        <p:nvSpPr>
          <p:cNvPr name="TextBox 6" id="6"/>
          <p:cNvSpPr txBox="true"/>
          <p:nvPr/>
        </p:nvSpPr>
        <p:spPr>
          <a:xfrm rot="0">
            <a:off x="6276962" y="2445000"/>
            <a:ext cx="10982338" cy="6201414"/>
          </a:xfrm>
          <a:prstGeom prst="rect">
            <a:avLst/>
          </a:prstGeom>
        </p:spPr>
        <p:txBody>
          <a:bodyPr anchor="t" rtlCol="false" tIns="0" lIns="0" bIns="0" rIns="0">
            <a:spAutoFit/>
          </a:bodyPr>
          <a:lstStyle/>
          <a:p>
            <a:pPr algn="l">
              <a:lnSpc>
                <a:spcPts val="7119"/>
              </a:lnSpc>
            </a:pPr>
            <a:r>
              <a:rPr lang="en-US" sz="3999">
                <a:solidFill>
                  <a:srgbClr val="FFFFFF"/>
                </a:solidFill>
                <a:latin typeface="Montserrat Classic"/>
                <a:ea typeface="Montserrat Classic"/>
                <a:cs typeface="Montserrat Classic"/>
                <a:sym typeface="Montserrat Classic"/>
              </a:rPr>
              <a:t>Rule-based: Follows orders.</a:t>
            </a:r>
          </a:p>
          <a:p>
            <a:pPr algn="l">
              <a:lnSpc>
                <a:spcPts val="7119"/>
              </a:lnSpc>
            </a:pPr>
            <a:r>
              <a:rPr lang="en-US" sz="3999">
                <a:solidFill>
                  <a:srgbClr val="FFFFFF"/>
                </a:solidFill>
                <a:latin typeface="Montserrat Classic"/>
                <a:ea typeface="Montserrat Classic"/>
                <a:cs typeface="Montserrat Classic"/>
                <a:sym typeface="Montserrat Classic"/>
              </a:rPr>
              <a:t>Machine learning: Learns from data.</a:t>
            </a:r>
          </a:p>
          <a:p>
            <a:pPr algn="l">
              <a:lnSpc>
                <a:spcPts val="7119"/>
              </a:lnSpc>
            </a:pPr>
            <a:r>
              <a:rPr lang="en-US" sz="3999">
                <a:solidFill>
                  <a:srgbClr val="FFFFFF"/>
                </a:solidFill>
                <a:latin typeface="Montserrat Classic"/>
                <a:ea typeface="Montserrat Classic"/>
                <a:cs typeface="Montserrat Classic"/>
                <a:sym typeface="Montserrat Classic"/>
              </a:rPr>
              <a:t>Deep learning: Learns really well from tons of data.</a:t>
            </a:r>
          </a:p>
          <a:p>
            <a:pPr algn="l">
              <a:lnSpc>
                <a:spcPts val="7119"/>
              </a:lnSpc>
            </a:pPr>
            <a:r>
              <a:rPr lang="en-US" sz="3999">
                <a:solidFill>
                  <a:srgbClr val="FFFFFF"/>
                </a:solidFill>
                <a:latin typeface="Montserrat Classic"/>
                <a:ea typeface="Montserrat Classic"/>
                <a:cs typeface="Montserrat Classic"/>
                <a:sym typeface="Montserrat Classic"/>
              </a:rPr>
              <a:t>Generative AI / LLMs: Writes, talks, creates.</a:t>
            </a:r>
          </a:p>
          <a:p>
            <a:pPr algn="l">
              <a:lnSpc>
                <a:spcPts val="7119"/>
              </a:lnSpc>
            </a:pPr>
            <a:r>
              <a:rPr lang="en-US" sz="3999">
                <a:solidFill>
                  <a:srgbClr val="FFFFFF"/>
                </a:solidFill>
                <a:latin typeface="Montserrat Classic"/>
                <a:ea typeface="Montserrat Classic"/>
                <a:cs typeface="Montserrat Classic"/>
                <a:sym typeface="Montserrat Classic"/>
              </a:rPr>
              <a:t>Predictive AI: Forecasts what’s next.</a:t>
            </a:r>
          </a:p>
          <a:p>
            <a:pPr algn="just">
              <a:lnSpc>
                <a:spcPts val="7119"/>
              </a:lnSpc>
            </a:pPr>
            <a:r>
              <a:rPr lang="en-US" sz="3999">
                <a:solidFill>
                  <a:srgbClr val="FFFFFF"/>
                </a:solidFill>
                <a:latin typeface="Montserrat Classic"/>
                <a:ea typeface="Montserrat Classic"/>
                <a:cs typeface="Montserrat Classic"/>
                <a:sym typeface="Montserrat Classic"/>
              </a:rPr>
              <a:t>Robotics / Vision: Sees and acts.</a:t>
            </a:r>
          </a:p>
        </p:txBody>
      </p:sp>
      <p:sp>
        <p:nvSpPr>
          <p:cNvPr name="Freeform 7" id="7"/>
          <p:cNvSpPr/>
          <p:nvPr/>
        </p:nvSpPr>
        <p:spPr>
          <a:xfrm flipH="false" flipV="false" rot="0">
            <a:off x="5267941" y="7156792"/>
            <a:ext cx="653263" cy="690674"/>
          </a:xfrm>
          <a:custGeom>
            <a:avLst/>
            <a:gdLst/>
            <a:ahLst/>
            <a:cxnLst/>
            <a:rect r="r" b="b" t="t" l="l"/>
            <a:pathLst>
              <a:path h="690674" w="653263">
                <a:moveTo>
                  <a:pt x="0" y="0"/>
                </a:moveTo>
                <a:lnTo>
                  <a:pt x="653263" y="0"/>
                </a:lnTo>
                <a:lnTo>
                  <a:pt x="653263" y="690674"/>
                </a:lnTo>
                <a:lnTo>
                  <a:pt x="0" y="6906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5267941" y="6286061"/>
            <a:ext cx="653263" cy="690674"/>
          </a:xfrm>
          <a:custGeom>
            <a:avLst/>
            <a:gdLst/>
            <a:ahLst/>
            <a:cxnLst/>
            <a:rect r="r" b="b" t="t" l="l"/>
            <a:pathLst>
              <a:path h="690674" w="653263">
                <a:moveTo>
                  <a:pt x="0" y="0"/>
                </a:moveTo>
                <a:lnTo>
                  <a:pt x="653263" y="0"/>
                </a:lnTo>
                <a:lnTo>
                  <a:pt x="653263" y="690674"/>
                </a:lnTo>
                <a:lnTo>
                  <a:pt x="0" y="6906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5267941" y="2673600"/>
            <a:ext cx="653263" cy="690674"/>
          </a:xfrm>
          <a:custGeom>
            <a:avLst/>
            <a:gdLst/>
            <a:ahLst/>
            <a:cxnLst/>
            <a:rect r="r" b="b" t="t" l="l"/>
            <a:pathLst>
              <a:path h="690674" w="653263">
                <a:moveTo>
                  <a:pt x="0" y="0"/>
                </a:moveTo>
                <a:lnTo>
                  <a:pt x="653263" y="0"/>
                </a:lnTo>
                <a:lnTo>
                  <a:pt x="653263" y="690674"/>
                </a:lnTo>
                <a:lnTo>
                  <a:pt x="0" y="6906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4783698" y="9378558"/>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3"/>
            <a:stretch>
              <a:fillRect l="0" t="0" r="0" b="0"/>
            </a:stretch>
          </a:blipFill>
        </p:spPr>
      </p:sp>
      <p:sp>
        <p:nvSpPr>
          <p:cNvPr name="TextBox 3" id="3"/>
          <p:cNvSpPr txBox="true"/>
          <p:nvPr/>
        </p:nvSpPr>
        <p:spPr>
          <a:xfrm rot="0">
            <a:off x="1028700" y="4036438"/>
            <a:ext cx="4610370" cy="2687893"/>
          </a:xfrm>
          <a:prstGeom prst="rect">
            <a:avLst/>
          </a:prstGeom>
        </p:spPr>
        <p:txBody>
          <a:bodyPr anchor="t" rtlCol="false" tIns="0" lIns="0" bIns="0" rIns="0">
            <a:spAutoFit/>
          </a:bodyPr>
          <a:lstStyle/>
          <a:p>
            <a:pPr algn="l">
              <a:lnSpc>
                <a:spcPts val="7136"/>
              </a:lnSpc>
            </a:pPr>
            <a:r>
              <a:rPr lang="en-US" sz="5208" b="true">
                <a:solidFill>
                  <a:srgbClr val="31EFC3"/>
                </a:solidFill>
                <a:latin typeface="League Spartan"/>
                <a:ea typeface="League Spartan"/>
                <a:cs typeface="League Spartan"/>
                <a:sym typeface="League Spartan"/>
              </a:rPr>
              <a:t>What’s the key Difference?</a:t>
            </a:r>
          </a:p>
        </p:txBody>
      </p:sp>
      <p:sp>
        <p:nvSpPr>
          <p:cNvPr name="AutoShape 4" id="4"/>
          <p:cNvSpPr/>
          <p:nvPr/>
        </p:nvSpPr>
        <p:spPr>
          <a:xfrm>
            <a:off x="6111812" y="2886318"/>
            <a:ext cx="0" cy="6492240"/>
          </a:xfrm>
          <a:prstGeom prst="line">
            <a:avLst/>
          </a:prstGeom>
          <a:ln cap="flat" w="19050">
            <a:solidFill>
              <a:srgbClr val="0368FE"/>
            </a:solidFill>
            <a:prstDash val="solid"/>
            <a:headEnd type="none" len="sm" w="sm"/>
            <a:tailEnd type="none" len="sm" w="sm"/>
          </a:ln>
        </p:spPr>
      </p:sp>
      <p:sp>
        <p:nvSpPr>
          <p:cNvPr name="TextBox 5" id="5"/>
          <p:cNvSpPr txBox="true"/>
          <p:nvPr/>
        </p:nvSpPr>
        <p:spPr>
          <a:xfrm rot="0">
            <a:off x="8355018" y="4080123"/>
            <a:ext cx="3827405" cy="2114748"/>
          </a:xfrm>
          <a:prstGeom prst="rect">
            <a:avLst/>
          </a:prstGeom>
        </p:spPr>
        <p:txBody>
          <a:bodyPr anchor="t" rtlCol="false" tIns="0" lIns="0" bIns="0" rIns="0">
            <a:spAutoFit/>
          </a:bodyPr>
          <a:lstStyle/>
          <a:p>
            <a:pPr algn="l">
              <a:lnSpc>
                <a:spcPts val="18291"/>
              </a:lnSpc>
            </a:pPr>
            <a:r>
              <a:rPr lang="en-US" sz="10275">
                <a:solidFill>
                  <a:srgbClr val="FFFFFF"/>
                </a:solidFill>
                <a:latin typeface="Montserrat Classic"/>
                <a:ea typeface="Montserrat Classic"/>
                <a:cs typeface="Montserrat Classic"/>
                <a:sym typeface="Montserrat Classic"/>
              </a:rPr>
              <a:t>Errors</a:t>
            </a:r>
          </a:p>
        </p:txBody>
      </p:sp>
      <p:sp>
        <p:nvSpPr>
          <p:cNvPr name="Freeform 6" id="6"/>
          <p:cNvSpPr/>
          <p:nvPr/>
        </p:nvSpPr>
        <p:spPr>
          <a:xfrm flipH="false" flipV="false" rot="0">
            <a:off x="1546340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4783698" y="9378558"/>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3"/>
            <a:stretch>
              <a:fillRect l="0" t="0" r="0" b="0"/>
            </a:stretch>
          </a:blipFill>
        </p:spPr>
      </p:sp>
      <p:sp>
        <p:nvSpPr>
          <p:cNvPr name="AutoShape 3" id="3"/>
          <p:cNvSpPr/>
          <p:nvPr/>
        </p:nvSpPr>
        <p:spPr>
          <a:xfrm>
            <a:off x="9453678" y="3069373"/>
            <a:ext cx="0" cy="6492240"/>
          </a:xfrm>
          <a:prstGeom prst="line">
            <a:avLst/>
          </a:prstGeom>
          <a:ln cap="flat" w="19050">
            <a:solidFill>
              <a:srgbClr val="0368FE"/>
            </a:solidFill>
            <a:prstDash val="solid"/>
            <a:headEnd type="none" len="sm" w="sm"/>
            <a:tailEnd type="none" len="sm" w="sm"/>
          </a:ln>
        </p:spPr>
      </p:sp>
      <p:sp>
        <p:nvSpPr>
          <p:cNvPr name="TextBox 4" id="4"/>
          <p:cNvSpPr txBox="true"/>
          <p:nvPr/>
        </p:nvSpPr>
        <p:spPr>
          <a:xfrm rot="0">
            <a:off x="1497354" y="2274824"/>
            <a:ext cx="6954270" cy="878143"/>
          </a:xfrm>
          <a:prstGeom prst="rect">
            <a:avLst/>
          </a:prstGeom>
        </p:spPr>
        <p:txBody>
          <a:bodyPr anchor="t" rtlCol="false" tIns="0" lIns="0" bIns="0" rIns="0">
            <a:spAutoFit/>
          </a:bodyPr>
          <a:lstStyle/>
          <a:p>
            <a:pPr algn="l">
              <a:lnSpc>
                <a:spcPts val="7136"/>
              </a:lnSpc>
            </a:pPr>
            <a:r>
              <a:rPr lang="en-US" sz="5208" b="true">
                <a:solidFill>
                  <a:srgbClr val="31EFC3"/>
                </a:solidFill>
                <a:latin typeface="League Spartan"/>
                <a:ea typeface="League Spartan"/>
                <a:cs typeface="League Spartan"/>
                <a:sym typeface="League Spartan"/>
              </a:rPr>
              <a:t>How Humans Learn</a:t>
            </a:r>
          </a:p>
        </p:txBody>
      </p:sp>
      <p:sp>
        <p:nvSpPr>
          <p:cNvPr name="TextBox 5" id="5"/>
          <p:cNvSpPr txBox="true"/>
          <p:nvPr/>
        </p:nvSpPr>
        <p:spPr>
          <a:xfrm rot="0">
            <a:off x="10453803" y="2274824"/>
            <a:ext cx="6433403" cy="878143"/>
          </a:xfrm>
          <a:prstGeom prst="rect">
            <a:avLst/>
          </a:prstGeom>
        </p:spPr>
        <p:txBody>
          <a:bodyPr anchor="t" rtlCol="false" tIns="0" lIns="0" bIns="0" rIns="0">
            <a:spAutoFit/>
          </a:bodyPr>
          <a:lstStyle/>
          <a:p>
            <a:pPr algn="l">
              <a:lnSpc>
                <a:spcPts val="7136"/>
              </a:lnSpc>
            </a:pPr>
            <a:r>
              <a:rPr lang="en-US" sz="5208" b="true">
                <a:solidFill>
                  <a:srgbClr val="31EFC3"/>
                </a:solidFill>
                <a:latin typeface="League Spartan"/>
                <a:ea typeface="League Spartan"/>
                <a:cs typeface="League Spartan"/>
                <a:sym typeface="League Spartan"/>
              </a:rPr>
              <a:t>How AI Learns</a:t>
            </a:r>
          </a:p>
        </p:txBody>
      </p:sp>
      <p:sp>
        <p:nvSpPr>
          <p:cNvPr name="TextBox 6" id="6"/>
          <p:cNvSpPr txBox="true"/>
          <p:nvPr/>
        </p:nvSpPr>
        <p:spPr>
          <a:xfrm rot="0">
            <a:off x="1304925" y="3497026"/>
            <a:ext cx="7148628" cy="6033230"/>
          </a:xfrm>
          <a:prstGeom prst="rect">
            <a:avLst/>
          </a:prstGeom>
        </p:spPr>
        <p:txBody>
          <a:bodyPr anchor="t" rtlCol="false" tIns="0" lIns="0" bIns="0" rIns="0">
            <a:spAutoFit/>
          </a:bodyPr>
          <a:lstStyle/>
          <a:p>
            <a:pPr algn="just" marL="627699" indent="-313850" lvl="1">
              <a:lnSpc>
                <a:spcPts val="3983"/>
              </a:lnSpc>
              <a:buFont typeface="Arial"/>
              <a:buChar char="•"/>
            </a:pPr>
            <a:r>
              <a:rPr lang="en-US" sz="2907" strike="noStrike" u="none">
                <a:solidFill>
                  <a:srgbClr val="FFFFFF"/>
                </a:solidFill>
                <a:latin typeface="League Spartan"/>
                <a:ea typeface="League Spartan"/>
                <a:cs typeface="League Spartan"/>
                <a:sym typeface="League Spartan"/>
              </a:rPr>
              <a:t>Learns by </a:t>
            </a:r>
            <a:r>
              <a:rPr lang="en-US" sz="2907" strike="noStrike" u="sng">
                <a:solidFill>
                  <a:srgbClr val="FFFFFF"/>
                </a:solidFill>
                <a:latin typeface="League Spartan"/>
                <a:ea typeface="League Spartan"/>
                <a:cs typeface="League Spartan"/>
                <a:sym typeface="League Spartan"/>
              </a:rPr>
              <a:t>experience</a:t>
            </a:r>
            <a:r>
              <a:rPr lang="en-US" sz="2907" strike="noStrike">
                <a:solidFill>
                  <a:srgbClr val="FFFFFF"/>
                </a:solidFill>
                <a:latin typeface="League Spartan"/>
                <a:ea typeface="League Spartan"/>
                <a:cs typeface="League Spartan"/>
                <a:sym typeface="League Spartan"/>
              </a:rPr>
              <a:t> </a:t>
            </a:r>
          </a:p>
          <a:p>
            <a:pPr algn="just" marL="1255398" indent="-418466" lvl="2">
              <a:lnSpc>
                <a:spcPts val="3983"/>
              </a:lnSpc>
              <a:buFont typeface="Arial"/>
              <a:buChar char="⚬"/>
            </a:pPr>
            <a:r>
              <a:rPr lang="en-US" sz="2907" strike="noStrike" u="none">
                <a:solidFill>
                  <a:srgbClr val="FFFFFF"/>
                </a:solidFill>
                <a:latin typeface="League Spartan"/>
                <a:ea typeface="League Spartan"/>
                <a:cs typeface="League Spartan"/>
                <a:sym typeface="League Spartan"/>
              </a:rPr>
              <a:t>emotion and repetition shape instinct.</a:t>
            </a:r>
          </a:p>
          <a:p>
            <a:pPr algn="just" marL="627699" indent="-313850" lvl="1">
              <a:lnSpc>
                <a:spcPts val="3983"/>
              </a:lnSpc>
              <a:buFont typeface="Arial"/>
              <a:buChar char="•"/>
            </a:pPr>
            <a:r>
              <a:rPr lang="en-US" sz="2907" strike="noStrike" u="none">
                <a:solidFill>
                  <a:srgbClr val="FFFFFF"/>
                </a:solidFill>
                <a:latin typeface="League Spartan"/>
                <a:ea typeface="League Spartan"/>
                <a:cs typeface="League Spartan"/>
                <a:sym typeface="League Spartan"/>
              </a:rPr>
              <a:t>Driven by </a:t>
            </a:r>
            <a:r>
              <a:rPr lang="en-US" sz="2907" strike="noStrike" u="sng">
                <a:solidFill>
                  <a:srgbClr val="FFFFFF"/>
                </a:solidFill>
                <a:latin typeface="League Spartan"/>
                <a:ea typeface="League Spartan"/>
                <a:cs typeface="League Spartan"/>
                <a:sym typeface="League Spartan"/>
              </a:rPr>
              <a:t>emotion</a:t>
            </a:r>
            <a:r>
              <a:rPr lang="en-US" sz="2907" strike="noStrike" u="none">
                <a:solidFill>
                  <a:srgbClr val="FFFFFF"/>
                </a:solidFill>
                <a:latin typeface="League Spartan"/>
                <a:ea typeface="League Spartan"/>
                <a:cs typeface="League Spartan"/>
                <a:sym typeface="League Spartan"/>
              </a:rPr>
              <a:t>  </a:t>
            </a:r>
          </a:p>
          <a:p>
            <a:pPr algn="just" marL="1255398" indent="-418466" lvl="2">
              <a:lnSpc>
                <a:spcPts val="3983"/>
              </a:lnSpc>
              <a:buFont typeface="Arial"/>
              <a:buChar char="⚬"/>
            </a:pPr>
            <a:r>
              <a:rPr lang="en-US" sz="2907" strike="noStrike" u="none">
                <a:solidFill>
                  <a:srgbClr val="FFFFFF"/>
                </a:solidFill>
                <a:latin typeface="League Spartan"/>
                <a:ea typeface="League Spartan"/>
                <a:cs typeface="League Spartan"/>
                <a:sym typeface="League Spartan"/>
              </a:rPr>
              <a:t>pride, fear, empathy, reward.</a:t>
            </a:r>
          </a:p>
          <a:p>
            <a:pPr algn="just" marL="627699" indent="-313850" lvl="1">
              <a:lnSpc>
                <a:spcPts val="3983"/>
              </a:lnSpc>
              <a:buFont typeface="Arial"/>
              <a:buChar char="•"/>
            </a:pPr>
            <a:r>
              <a:rPr lang="en-US" sz="2907" strike="noStrike" u="sng">
                <a:solidFill>
                  <a:srgbClr val="FFFFFF"/>
                </a:solidFill>
                <a:latin typeface="League Spartan"/>
                <a:ea typeface="League Spartan"/>
                <a:cs typeface="League Spartan"/>
                <a:sym typeface="League Spartan"/>
              </a:rPr>
              <a:t>Adapts</a:t>
            </a:r>
            <a:r>
              <a:rPr lang="en-US" sz="2907" strike="noStrike" u="none">
                <a:solidFill>
                  <a:srgbClr val="FFFFFF"/>
                </a:solidFill>
                <a:latin typeface="League Spartan"/>
                <a:ea typeface="League Spartan"/>
                <a:cs typeface="League Spartan"/>
                <a:sym typeface="League Spartan"/>
              </a:rPr>
              <a:t> to people and context.</a:t>
            </a:r>
          </a:p>
          <a:p>
            <a:pPr algn="just" marL="627699" indent="-313850" lvl="1">
              <a:lnSpc>
                <a:spcPts val="3983"/>
              </a:lnSpc>
              <a:buFont typeface="Arial"/>
              <a:buChar char="•"/>
            </a:pPr>
            <a:r>
              <a:rPr lang="en-US" sz="2907" strike="noStrike" u="none">
                <a:solidFill>
                  <a:srgbClr val="FFFFFF"/>
                </a:solidFill>
                <a:latin typeface="League Spartan"/>
                <a:ea typeface="League Spartan"/>
                <a:cs typeface="League Spartan"/>
                <a:sym typeface="League Spartan"/>
              </a:rPr>
              <a:t>Makes </a:t>
            </a:r>
            <a:r>
              <a:rPr lang="en-US" sz="2907" strike="noStrike" u="sng">
                <a:solidFill>
                  <a:srgbClr val="FFFFFF"/>
                </a:solidFill>
                <a:latin typeface="League Spartan"/>
                <a:ea typeface="League Spartan"/>
                <a:cs typeface="League Spartan"/>
                <a:sym typeface="League Spartan"/>
              </a:rPr>
              <a:t>intuitive calls</a:t>
            </a:r>
            <a:r>
              <a:rPr lang="en-US" sz="2907" strike="noStrike" u="none">
                <a:solidFill>
                  <a:srgbClr val="FFFFFF"/>
                </a:solidFill>
                <a:latin typeface="League Spartan"/>
                <a:ea typeface="League Spartan"/>
                <a:cs typeface="League Spartan"/>
                <a:sym typeface="League Spartan"/>
              </a:rPr>
              <a:t> on tone and pacing.</a:t>
            </a:r>
          </a:p>
          <a:p>
            <a:pPr algn="just" marL="627699" indent="-313850" lvl="1">
              <a:lnSpc>
                <a:spcPts val="3983"/>
              </a:lnSpc>
              <a:buFont typeface="Arial"/>
              <a:buChar char="•"/>
            </a:pPr>
            <a:r>
              <a:rPr lang="en-US" sz="2907" strike="noStrike" u="none">
                <a:solidFill>
                  <a:srgbClr val="FFFFFF"/>
                </a:solidFill>
                <a:latin typeface="League Spartan"/>
                <a:ea typeface="League Spartan"/>
                <a:cs typeface="League Spartan"/>
                <a:sym typeface="League Spartan"/>
              </a:rPr>
              <a:t>Exercises </a:t>
            </a:r>
            <a:r>
              <a:rPr lang="en-US" sz="2907" strike="noStrike" u="sng">
                <a:solidFill>
                  <a:srgbClr val="FFFFFF"/>
                </a:solidFill>
                <a:latin typeface="League Spartan"/>
                <a:ea typeface="League Spartan"/>
                <a:cs typeface="League Spartan"/>
                <a:sym typeface="League Spartan"/>
              </a:rPr>
              <a:t>moral reasoning</a:t>
            </a:r>
            <a:r>
              <a:rPr lang="en-US" sz="2907" strike="noStrike" u="none">
                <a:solidFill>
                  <a:srgbClr val="FFFFFF"/>
                </a:solidFill>
                <a:latin typeface="League Spartan"/>
                <a:ea typeface="League Spartan"/>
                <a:cs typeface="League Spartan"/>
                <a:sym typeface="League Spartan"/>
              </a:rPr>
              <a:t> and judgment.</a:t>
            </a:r>
          </a:p>
          <a:p>
            <a:pPr algn="just" marL="627699" indent="-313850" lvl="1">
              <a:lnSpc>
                <a:spcPts val="3983"/>
              </a:lnSpc>
              <a:buFont typeface="Arial"/>
              <a:buChar char="•"/>
            </a:pPr>
            <a:r>
              <a:rPr lang="en-US" sz="2907" strike="noStrike" u="sng">
                <a:solidFill>
                  <a:srgbClr val="FFFFFF"/>
                </a:solidFill>
                <a:latin typeface="League Spartan"/>
                <a:ea typeface="League Spartan"/>
                <a:cs typeface="League Spartan"/>
                <a:sym typeface="League Spartan"/>
              </a:rPr>
              <a:t>Retains meaningful memories</a:t>
            </a:r>
            <a:r>
              <a:rPr lang="en-US" sz="2907" strike="noStrike" u="none">
                <a:solidFill>
                  <a:srgbClr val="FFFFFF"/>
                </a:solidFill>
                <a:latin typeface="League Spartan"/>
                <a:ea typeface="League Spartan"/>
                <a:cs typeface="League Spartan"/>
                <a:sym typeface="League Spartan"/>
              </a:rPr>
              <a:t>.</a:t>
            </a:r>
          </a:p>
          <a:p>
            <a:pPr algn="just" marL="0" indent="0" lvl="0">
              <a:lnSpc>
                <a:spcPts val="3983"/>
              </a:lnSpc>
              <a:spcBef>
                <a:spcPct val="0"/>
              </a:spcBef>
            </a:pPr>
          </a:p>
        </p:txBody>
      </p:sp>
      <p:sp>
        <p:nvSpPr>
          <p:cNvPr name="TextBox 7" id="7"/>
          <p:cNvSpPr txBox="true"/>
          <p:nvPr/>
        </p:nvSpPr>
        <p:spPr>
          <a:xfrm rot="0">
            <a:off x="10453803" y="3497026"/>
            <a:ext cx="7295795" cy="6033230"/>
          </a:xfrm>
          <a:prstGeom prst="rect">
            <a:avLst/>
          </a:prstGeom>
        </p:spPr>
        <p:txBody>
          <a:bodyPr anchor="t" rtlCol="false" tIns="0" lIns="0" bIns="0" rIns="0">
            <a:spAutoFit/>
          </a:bodyPr>
          <a:lstStyle/>
          <a:p>
            <a:pPr algn="l" marL="627699" indent="-313850" lvl="1">
              <a:lnSpc>
                <a:spcPts val="3983"/>
              </a:lnSpc>
              <a:buFont typeface="Arial"/>
              <a:buChar char="•"/>
            </a:pPr>
            <a:r>
              <a:rPr lang="en-US" sz="2907">
                <a:solidFill>
                  <a:srgbClr val="FFFFFF"/>
                </a:solidFill>
                <a:latin typeface="League Spartan"/>
                <a:ea typeface="League Spartan"/>
                <a:cs typeface="League Spartan"/>
                <a:sym typeface="League Spartan"/>
              </a:rPr>
              <a:t>Learns by </a:t>
            </a:r>
            <a:r>
              <a:rPr lang="en-US" sz="2907" u="sng">
                <a:solidFill>
                  <a:srgbClr val="FFFFFF"/>
                </a:solidFill>
                <a:latin typeface="League Spartan"/>
                <a:ea typeface="League Spartan"/>
                <a:cs typeface="League Spartan"/>
                <a:sym typeface="League Spartan"/>
              </a:rPr>
              <a:t>data exposure</a:t>
            </a:r>
            <a:r>
              <a:rPr lang="en-US" sz="2907">
                <a:solidFill>
                  <a:srgbClr val="FFFFFF"/>
                </a:solidFill>
                <a:latin typeface="League Spartan"/>
                <a:ea typeface="League Spartan"/>
                <a:cs typeface="League Spartan"/>
                <a:sym typeface="League Spartan"/>
              </a:rPr>
              <a:t> </a:t>
            </a:r>
          </a:p>
          <a:p>
            <a:pPr algn="l" marL="1255398" indent="-418466" lvl="2">
              <a:lnSpc>
                <a:spcPts val="3983"/>
              </a:lnSpc>
              <a:buFont typeface="Arial"/>
              <a:buChar char="⚬"/>
            </a:pPr>
            <a:r>
              <a:rPr lang="en-US" sz="2907">
                <a:solidFill>
                  <a:srgbClr val="FFFFFF"/>
                </a:solidFill>
                <a:latin typeface="League Spartan"/>
                <a:ea typeface="League Spartan"/>
                <a:cs typeface="League Spartan"/>
                <a:sym typeface="League Spartan"/>
              </a:rPr>
              <a:t> repetition and error reduction.</a:t>
            </a:r>
          </a:p>
          <a:p>
            <a:pPr algn="l" marL="627699" indent="-313850" lvl="1">
              <a:lnSpc>
                <a:spcPts val="3983"/>
              </a:lnSpc>
              <a:buFont typeface="Arial"/>
              <a:buChar char="•"/>
            </a:pPr>
            <a:r>
              <a:rPr lang="en-US" sz="2907">
                <a:solidFill>
                  <a:srgbClr val="FFFFFF"/>
                </a:solidFill>
                <a:latin typeface="League Spartan"/>
                <a:ea typeface="League Spartan"/>
                <a:cs typeface="League Spartan"/>
                <a:sym typeface="League Spartan"/>
              </a:rPr>
              <a:t>Driven by </a:t>
            </a:r>
            <a:r>
              <a:rPr lang="en-US" sz="2907" u="sng">
                <a:solidFill>
                  <a:srgbClr val="FFFFFF"/>
                </a:solidFill>
                <a:latin typeface="League Spartan"/>
                <a:ea typeface="League Spartan"/>
                <a:cs typeface="League Spartan"/>
                <a:sym typeface="League Spartan"/>
              </a:rPr>
              <a:t>optimization</a:t>
            </a:r>
          </a:p>
          <a:p>
            <a:pPr algn="l" marL="1255398" indent="-418466" lvl="2">
              <a:lnSpc>
                <a:spcPts val="3983"/>
              </a:lnSpc>
              <a:buFont typeface="Arial"/>
              <a:buChar char="⚬"/>
            </a:pPr>
            <a:r>
              <a:rPr lang="en-US" sz="2907">
                <a:solidFill>
                  <a:srgbClr val="FFFFFF"/>
                </a:solidFill>
                <a:latin typeface="League Spartan"/>
                <a:ea typeface="League Spartan"/>
                <a:cs typeface="League Spartan"/>
                <a:sym typeface="League Spartan"/>
              </a:rPr>
              <a:t>numbers, loss functions, weights.</a:t>
            </a:r>
          </a:p>
          <a:p>
            <a:pPr algn="l" marL="627699" indent="-313850" lvl="1">
              <a:lnSpc>
                <a:spcPts val="3983"/>
              </a:lnSpc>
              <a:buFont typeface="Arial"/>
              <a:buChar char="•"/>
            </a:pPr>
            <a:r>
              <a:rPr lang="en-US" sz="2907">
                <a:solidFill>
                  <a:srgbClr val="FFFFFF"/>
                </a:solidFill>
                <a:latin typeface="League Spartan"/>
                <a:ea typeface="League Spartan"/>
                <a:cs typeface="League Spartan"/>
                <a:sym typeface="League Spartan"/>
              </a:rPr>
              <a:t>Applies </a:t>
            </a:r>
            <a:r>
              <a:rPr lang="en-US" sz="2907" u="sng">
                <a:solidFill>
                  <a:srgbClr val="FFFFFF"/>
                </a:solidFill>
                <a:latin typeface="League Spartan"/>
                <a:ea typeface="League Spartan"/>
                <a:cs typeface="League Spartan"/>
                <a:sym typeface="League Spartan"/>
              </a:rPr>
              <a:t>generalized models</a:t>
            </a:r>
            <a:r>
              <a:rPr lang="en-US" sz="2907">
                <a:solidFill>
                  <a:srgbClr val="FFFFFF"/>
                </a:solidFill>
                <a:latin typeface="League Spartan"/>
                <a:ea typeface="League Spartan"/>
                <a:cs typeface="League Spartan"/>
                <a:sym typeface="League Spartan"/>
              </a:rPr>
              <a:t>.</a:t>
            </a:r>
          </a:p>
          <a:p>
            <a:pPr algn="l" marL="627699" indent="-313850" lvl="1">
              <a:lnSpc>
                <a:spcPts val="3983"/>
              </a:lnSpc>
              <a:buFont typeface="Arial"/>
              <a:buChar char="•"/>
            </a:pPr>
            <a:r>
              <a:rPr lang="en-US" sz="2907">
                <a:solidFill>
                  <a:srgbClr val="FFFFFF"/>
                </a:solidFill>
                <a:latin typeface="League Spartan"/>
                <a:ea typeface="League Spartan"/>
                <a:cs typeface="League Spartan"/>
                <a:sym typeface="League Spartan"/>
              </a:rPr>
              <a:t>Makes </a:t>
            </a:r>
            <a:r>
              <a:rPr lang="en-US" sz="2907" u="sng">
                <a:solidFill>
                  <a:srgbClr val="FFFFFF"/>
                </a:solidFill>
                <a:latin typeface="League Spartan"/>
                <a:ea typeface="League Spartan"/>
                <a:cs typeface="League Spartan"/>
                <a:sym typeface="League Spartan"/>
              </a:rPr>
              <a:t>probabilistic calls</a:t>
            </a:r>
            <a:r>
              <a:rPr lang="en-US" sz="2907">
                <a:solidFill>
                  <a:srgbClr val="FFFFFF"/>
                </a:solidFill>
                <a:latin typeface="League Spartan"/>
                <a:ea typeface="League Spartan"/>
                <a:cs typeface="League Spartan"/>
                <a:sym typeface="League Spartan"/>
              </a:rPr>
              <a:t> on data trends.</a:t>
            </a:r>
          </a:p>
          <a:p>
            <a:pPr algn="l" marL="627699" indent="-313850" lvl="1">
              <a:lnSpc>
                <a:spcPts val="3983"/>
              </a:lnSpc>
              <a:buFont typeface="Arial"/>
              <a:buChar char="•"/>
            </a:pPr>
            <a:r>
              <a:rPr lang="en-US" sz="2907">
                <a:solidFill>
                  <a:srgbClr val="FFFFFF"/>
                </a:solidFill>
                <a:latin typeface="League Spartan"/>
                <a:ea typeface="League Spartan"/>
                <a:cs typeface="League Spartan"/>
                <a:sym typeface="League Spartan"/>
              </a:rPr>
              <a:t>Executes</a:t>
            </a:r>
            <a:r>
              <a:rPr lang="en-US" sz="2907" u="sng">
                <a:solidFill>
                  <a:srgbClr val="FFFFFF"/>
                </a:solidFill>
                <a:latin typeface="League Spartan"/>
                <a:ea typeface="League Spartan"/>
                <a:cs typeface="League Spartan"/>
                <a:sym typeface="League Spartan"/>
              </a:rPr>
              <a:t> programmed ethics</a:t>
            </a:r>
            <a:r>
              <a:rPr lang="en-US" sz="2907">
                <a:solidFill>
                  <a:srgbClr val="FFFFFF"/>
                </a:solidFill>
                <a:latin typeface="League Spartan"/>
                <a:ea typeface="League Spartan"/>
                <a:cs typeface="League Spartan"/>
                <a:sym typeface="League Spartan"/>
              </a:rPr>
              <a:t> and policies.</a:t>
            </a:r>
          </a:p>
          <a:p>
            <a:pPr algn="l" marL="627699" indent="-313850" lvl="1">
              <a:lnSpc>
                <a:spcPts val="3983"/>
              </a:lnSpc>
              <a:buFont typeface="Arial"/>
              <a:buChar char="•"/>
            </a:pPr>
            <a:r>
              <a:rPr lang="en-US" sz="2907" u="sng">
                <a:solidFill>
                  <a:srgbClr val="FFFFFF"/>
                </a:solidFill>
                <a:latin typeface="League Spartan"/>
                <a:ea typeface="League Spartan"/>
                <a:cs typeface="League Spartan"/>
                <a:sym typeface="League Spartan"/>
              </a:rPr>
              <a:t>Retains statistical weights</a:t>
            </a:r>
            <a:r>
              <a:rPr lang="en-US" sz="2907">
                <a:solidFill>
                  <a:srgbClr val="FFFFFF"/>
                </a:solidFill>
                <a:latin typeface="League Spartan"/>
                <a:ea typeface="League Spartan"/>
                <a:cs typeface="League Spartan"/>
                <a:sym typeface="League Spartan"/>
              </a:rPr>
              <a:t>.</a:t>
            </a:r>
          </a:p>
          <a:p>
            <a:pPr algn="l">
              <a:lnSpc>
                <a:spcPts val="3983"/>
              </a:lnSpc>
            </a:pPr>
          </a:p>
        </p:txBody>
      </p:sp>
      <p:sp>
        <p:nvSpPr>
          <p:cNvPr name="Freeform 8" id="8"/>
          <p:cNvSpPr/>
          <p:nvPr/>
        </p:nvSpPr>
        <p:spPr>
          <a:xfrm flipH="false" flipV="false" rot="0">
            <a:off x="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546340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4783698" y="9378558"/>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5"/>
            <a:stretch>
              <a:fillRect l="0" t="0" r="0" b="0"/>
            </a:stretch>
          </a:blipFill>
        </p:spPr>
      </p:sp>
      <p:grpSp>
        <p:nvGrpSpPr>
          <p:cNvPr name="Group 4" id="4"/>
          <p:cNvGrpSpPr/>
          <p:nvPr/>
        </p:nvGrpSpPr>
        <p:grpSpPr>
          <a:xfrm rot="0">
            <a:off x="2644072" y="4908656"/>
            <a:ext cx="556176" cy="556176"/>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68FE"/>
            </a:solidFill>
          </p:spPr>
        </p:sp>
        <p:sp>
          <p:nvSpPr>
            <p:cNvPr name="TextBox 6" id="6"/>
            <p:cNvSpPr txBox="true"/>
            <p:nvPr/>
          </p:nvSpPr>
          <p:spPr>
            <a:xfrm>
              <a:off x="76200" y="57150"/>
              <a:ext cx="660400" cy="679450"/>
            </a:xfrm>
            <a:prstGeom prst="rect">
              <a:avLst/>
            </a:prstGeom>
          </p:spPr>
          <p:txBody>
            <a:bodyPr anchor="ctr" rtlCol="false" tIns="50800" lIns="50800" bIns="50800" rIns="50800"/>
            <a:lstStyle/>
            <a:p>
              <a:pPr algn="ctr">
                <a:lnSpc>
                  <a:spcPts val="2826"/>
                </a:lnSpc>
              </a:pPr>
            </a:p>
          </p:txBody>
        </p:sp>
      </p:grpSp>
      <p:sp>
        <p:nvSpPr>
          <p:cNvPr name="TextBox 7" id="7"/>
          <p:cNvSpPr txBox="true"/>
          <p:nvPr/>
        </p:nvSpPr>
        <p:spPr>
          <a:xfrm rot="0">
            <a:off x="2085053" y="2405364"/>
            <a:ext cx="13649514" cy="878143"/>
          </a:xfrm>
          <a:prstGeom prst="rect">
            <a:avLst/>
          </a:prstGeom>
        </p:spPr>
        <p:txBody>
          <a:bodyPr anchor="t" rtlCol="false" tIns="0" lIns="0" bIns="0" rIns="0">
            <a:spAutoFit/>
          </a:bodyPr>
          <a:lstStyle/>
          <a:p>
            <a:pPr algn="l">
              <a:lnSpc>
                <a:spcPts val="7136"/>
              </a:lnSpc>
            </a:pPr>
            <a:r>
              <a:rPr lang="en-US" sz="5208" b="true">
                <a:solidFill>
                  <a:srgbClr val="FFFFFF"/>
                </a:solidFill>
                <a:latin typeface="League Spartan"/>
                <a:ea typeface="League Spartan"/>
                <a:cs typeface="League Spartan"/>
                <a:sym typeface="League Spartan"/>
              </a:rPr>
              <a:t>Smarter Learning, Not Lazier</a:t>
            </a:r>
          </a:p>
        </p:txBody>
      </p:sp>
      <p:sp>
        <p:nvSpPr>
          <p:cNvPr name="TextBox 8" id="8"/>
          <p:cNvSpPr txBox="true"/>
          <p:nvPr/>
        </p:nvSpPr>
        <p:spPr>
          <a:xfrm rot="0">
            <a:off x="6344192" y="3197781"/>
            <a:ext cx="6433403" cy="878143"/>
          </a:xfrm>
          <a:prstGeom prst="rect">
            <a:avLst/>
          </a:prstGeom>
        </p:spPr>
        <p:txBody>
          <a:bodyPr anchor="t" rtlCol="false" tIns="0" lIns="0" bIns="0" rIns="0">
            <a:spAutoFit/>
          </a:bodyPr>
          <a:lstStyle/>
          <a:p>
            <a:pPr algn="l">
              <a:lnSpc>
                <a:spcPts val="7136"/>
              </a:lnSpc>
            </a:pPr>
            <a:r>
              <a:rPr lang="en-US" sz="5208" b="true">
                <a:solidFill>
                  <a:srgbClr val="31EFC3"/>
                </a:solidFill>
                <a:latin typeface="League Spartan"/>
                <a:ea typeface="League Spartan"/>
                <a:cs typeface="League Spartan"/>
                <a:sym typeface="League Spartan"/>
              </a:rPr>
              <a:t>Is AI Dangerous?</a:t>
            </a:r>
          </a:p>
        </p:txBody>
      </p:sp>
      <p:sp>
        <p:nvSpPr>
          <p:cNvPr name="TextBox 9" id="9"/>
          <p:cNvSpPr txBox="true"/>
          <p:nvPr/>
        </p:nvSpPr>
        <p:spPr>
          <a:xfrm rot="0">
            <a:off x="2085053" y="9935168"/>
            <a:ext cx="14859763" cy="195325"/>
          </a:xfrm>
          <a:prstGeom prst="rect">
            <a:avLst/>
          </a:prstGeom>
        </p:spPr>
        <p:txBody>
          <a:bodyPr anchor="t" rtlCol="false" tIns="0" lIns="0" bIns="0" rIns="0">
            <a:spAutoFit/>
          </a:bodyPr>
          <a:lstStyle/>
          <a:p>
            <a:pPr algn="l">
              <a:lnSpc>
                <a:spcPts val="1507"/>
              </a:lnSpc>
            </a:pPr>
            <a:r>
              <a:rPr lang="en-US" b="true" sz="1100" u="sng">
                <a:solidFill>
                  <a:srgbClr val="FFFFFF"/>
                </a:solidFill>
                <a:latin typeface="League Spartan"/>
                <a:ea typeface="League Spartan"/>
                <a:cs typeface="League Spartan"/>
                <a:sym typeface="League Spartan"/>
                <a:hlinkClick r:id="rId6" tooltip="https://time.com/7295195/ai-chatgpt-google-learning-school"/>
              </a:rPr>
              <a:t>“The State of AI in Early 2024: Gen AI adoption spikes and starts to generate value.” McKinsey Global Survey, May 2024.</a:t>
            </a:r>
          </a:p>
        </p:txBody>
      </p:sp>
      <p:sp>
        <p:nvSpPr>
          <p:cNvPr name="TextBox 10" id="10"/>
          <p:cNvSpPr txBox="true"/>
          <p:nvPr/>
        </p:nvSpPr>
        <p:spPr>
          <a:xfrm rot="0">
            <a:off x="3732784" y="4599799"/>
            <a:ext cx="14049139" cy="1672916"/>
          </a:xfrm>
          <a:prstGeom prst="rect">
            <a:avLst/>
          </a:prstGeom>
        </p:spPr>
        <p:txBody>
          <a:bodyPr anchor="t" rtlCol="false" tIns="0" lIns="0" bIns="0" rIns="0">
            <a:spAutoFit/>
          </a:bodyPr>
          <a:lstStyle/>
          <a:p>
            <a:pPr algn="l">
              <a:lnSpc>
                <a:spcPts val="4958"/>
              </a:lnSpc>
            </a:pPr>
            <a:r>
              <a:rPr lang="en-US" sz="3619" b="true">
                <a:solidFill>
                  <a:srgbClr val="FFFFFF"/>
                </a:solidFill>
                <a:latin typeface="League Spartan"/>
                <a:ea typeface="League Spartan"/>
                <a:cs typeface="League Spartan"/>
                <a:sym typeface="League Spartan"/>
              </a:rPr>
              <a:t>“ChatGPT May Be Eroding Critical Thinking Skills, According to a New MIT Study” - Dr Nataliya Kosmyna MIT</a:t>
            </a:r>
          </a:p>
          <a:p>
            <a:pPr algn="l">
              <a:lnSpc>
                <a:spcPts val="3340"/>
              </a:lnSpc>
            </a:pPr>
          </a:p>
        </p:txBody>
      </p:sp>
      <p:sp>
        <p:nvSpPr>
          <p:cNvPr name="TextBox 11" id="11"/>
          <p:cNvSpPr txBox="true"/>
          <p:nvPr/>
        </p:nvSpPr>
        <p:spPr>
          <a:xfrm rot="0">
            <a:off x="5098275" y="5995233"/>
            <a:ext cx="10507534" cy="842182"/>
          </a:xfrm>
          <a:prstGeom prst="rect">
            <a:avLst/>
          </a:prstGeom>
        </p:spPr>
        <p:txBody>
          <a:bodyPr anchor="t" rtlCol="false" tIns="0" lIns="0" bIns="0" rIns="0">
            <a:spAutoFit/>
          </a:bodyPr>
          <a:lstStyle/>
          <a:p>
            <a:pPr algn="l">
              <a:lnSpc>
                <a:spcPts val="3340"/>
              </a:lnSpc>
            </a:pPr>
            <a:r>
              <a:rPr lang="en-US" sz="2438" b="true">
                <a:solidFill>
                  <a:srgbClr val="FFFFFF"/>
                </a:solidFill>
                <a:latin typeface="League Spartan"/>
                <a:ea typeface="League Spartan"/>
                <a:cs typeface="League Spartan"/>
                <a:sym typeface="League Spartan"/>
              </a:rPr>
              <a:t>ChatGPT users </a:t>
            </a:r>
            <a:r>
              <a:rPr lang="en-US" sz="2438" b="true">
                <a:solidFill>
                  <a:srgbClr val="FFFFFF"/>
                </a:solidFill>
                <a:latin typeface="League Spartan"/>
                <a:ea typeface="League Spartan"/>
                <a:cs typeface="League Spartan"/>
                <a:sym typeface="League Spartan"/>
              </a:rPr>
              <a:t>“consistently </a:t>
            </a:r>
            <a:r>
              <a:rPr lang="en-US" b="true" sz="2438" u="sng">
                <a:solidFill>
                  <a:srgbClr val="FFFFFF"/>
                </a:solidFill>
                <a:latin typeface="League Spartan"/>
                <a:ea typeface="League Spartan"/>
                <a:cs typeface="League Spartan"/>
                <a:sym typeface="League Spartan"/>
                <a:hlinkClick r:id="rId7" tooltip="https://www.media.mit.edu/publications/your-brain-on-chatgpt/"/>
              </a:rPr>
              <a:t>underperformed</a:t>
            </a:r>
            <a:r>
              <a:rPr lang="en-US" sz="2438" b="true">
                <a:solidFill>
                  <a:srgbClr val="FFFFFF"/>
                </a:solidFill>
                <a:latin typeface="League Spartan"/>
                <a:ea typeface="League Spartan"/>
                <a:cs typeface="League Spartan"/>
                <a:sym typeface="League Spartan"/>
              </a:rPr>
              <a:t> at neural, linguistic, and behavioral levels.”</a:t>
            </a:r>
          </a:p>
        </p:txBody>
      </p:sp>
      <p:sp>
        <p:nvSpPr>
          <p:cNvPr name="TextBox 12" id="12"/>
          <p:cNvSpPr txBox="true"/>
          <p:nvPr/>
        </p:nvSpPr>
        <p:spPr>
          <a:xfrm rot="0">
            <a:off x="5098275" y="7177937"/>
            <a:ext cx="10507534" cy="418583"/>
          </a:xfrm>
          <a:prstGeom prst="rect">
            <a:avLst/>
          </a:prstGeom>
        </p:spPr>
        <p:txBody>
          <a:bodyPr anchor="t" rtlCol="false" tIns="0" lIns="0" bIns="0" rIns="0">
            <a:spAutoFit/>
          </a:bodyPr>
          <a:lstStyle/>
          <a:p>
            <a:pPr algn="l">
              <a:lnSpc>
                <a:spcPts val="3340"/>
              </a:lnSpc>
            </a:pPr>
            <a:r>
              <a:rPr lang="en-US" sz="2438" b="true">
                <a:solidFill>
                  <a:srgbClr val="FFFFFF"/>
                </a:solidFill>
                <a:latin typeface="League Spartan"/>
                <a:ea typeface="League Spartan"/>
                <a:cs typeface="League Spartan"/>
                <a:sym typeface="League Spartan"/>
              </a:rPr>
              <a:t>55% lower cognitive engagement for GPT Users (48% for Google)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4783698" y="9629775"/>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3"/>
            <a:stretch>
              <a:fillRect l="0" t="0" r="0" b="0"/>
            </a:stretch>
          </a:blipFill>
        </p:spPr>
      </p:sp>
      <p:sp>
        <p:nvSpPr>
          <p:cNvPr name="Freeform 3" id="3"/>
          <p:cNvSpPr/>
          <p:nvPr/>
        </p:nvSpPr>
        <p:spPr>
          <a:xfrm flipH="false" flipV="false" rot="0">
            <a:off x="2437734" y="2698934"/>
            <a:ext cx="10677517" cy="7113896"/>
          </a:xfrm>
          <a:custGeom>
            <a:avLst/>
            <a:gdLst/>
            <a:ahLst/>
            <a:cxnLst/>
            <a:rect r="r" b="b" t="t" l="l"/>
            <a:pathLst>
              <a:path h="7113896" w="10677517">
                <a:moveTo>
                  <a:pt x="0" y="0"/>
                </a:moveTo>
                <a:lnTo>
                  <a:pt x="10677517" y="0"/>
                </a:lnTo>
                <a:lnTo>
                  <a:pt x="10677517" y="7113896"/>
                </a:lnTo>
                <a:lnTo>
                  <a:pt x="0" y="7113896"/>
                </a:lnTo>
                <a:lnTo>
                  <a:pt x="0" y="0"/>
                </a:lnTo>
                <a:close/>
              </a:path>
            </a:pathLst>
          </a:custGeom>
          <a:blipFill>
            <a:blip r:embed="rId4"/>
            <a:stretch>
              <a:fillRect l="0" t="0" r="0" b="0"/>
            </a:stretch>
          </a:blipFill>
        </p:spPr>
      </p:sp>
      <p:sp>
        <p:nvSpPr>
          <p:cNvPr name="TextBox 4" id="4"/>
          <p:cNvSpPr txBox="true"/>
          <p:nvPr/>
        </p:nvSpPr>
        <p:spPr>
          <a:xfrm rot="0">
            <a:off x="3609786" y="456607"/>
            <a:ext cx="13649514" cy="878143"/>
          </a:xfrm>
          <a:prstGeom prst="rect">
            <a:avLst/>
          </a:prstGeom>
        </p:spPr>
        <p:txBody>
          <a:bodyPr anchor="t" rtlCol="false" tIns="0" lIns="0" bIns="0" rIns="0">
            <a:spAutoFit/>
          </a:bodyPr>
          <a:lstStyle/>
          <a:p>
            <a:pPr algn="l">
              <a:lnSpc>
                <a:spcPts val="7136"/>
              </a:lnSpc>
            </a:pPr>
            <a:r>
              <a:rPr lang="en-US" sz="5208" b="true">
                <a:solidFill>
                  <a:srgbClr val="FFFFFF"/>
                </a:solidFill>
                <a:latin typeface="League Spartan"/>
                <a:ea typeface="League Spartan"/>
                <a:cs typeface="League Spartan"/>
                <a:sym typeface="League Spartan"/>
              </a:rPr>
              <a:t>Dynamic Directed Transfer Function</a:t>
            </a:r>
          </a:p>
        </p:txBody>
      </p:sp>
      <p:sp>
        <p:nvSpPr>
          <p:cNvPr name="TextBox 5" id="5"/>
          <p:cNvSpPr txBox="true"/>
          <p:nvPr/>
        </p:nvSpPr>
        <p:spPr>
          <a:xfrm rot="0">
            <a:off x="10119812" y="1249025"/>
            <a:ext cx="6433403" cy="878143"/>
          </a:xfrm>
          <a:prstGeom prst="rect">
            <a:avLst/>
          </a:prstGeom>
        </p:spPr>
        <p:txBody>
          <a:bodyPr anchor="t" rtlCol="false" tIns="0" lIns="0" bIns="0" rIns="0">
            <a:spAutoFit/>
          </a:bodyPr>
          <a:lstStyle/>
          <a:p>
            <a:pPr algn="l">
              <a:lnSpc>
                <a:spcPts val="7136"/>
              </a:lnSpc>
            </a:pPr>
            <a:r>
              <a:rPr lang="en-US" sz="5208" b="true">
                <a:solidFill>
                  <a:srgbClr val="31EFC3"/>
                </a:solidFill>
                <a:latin typeface="League Spartan"/>
                <a:ea typeface="League Spartan"/>
                <a:cs typeface="League Spartan"/>
                <a:sym typeface="League Spartan"/>
              </a:rPr>
              <a:t>Is AI Dangerous?</a:t>
            </a:r>
          </a:p>
        </p:txBody>
      </p:sp>
      <p:sp>
        <p:nvSpPr>
          <p:cNvPr name="Freeform 6" id="6"/>
          <p:cNvSpPr/>
          <p:nvPr/>
        </p:nvSpPr>
        <p:spPr>
          <a:xfrm flipH="false" flipV="false" rot="0">
            <a:off x="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7" id="7"/>
          <p:cNvSpPr/>
          <p:nvPr/>
        </p:nvSpPr>
        <p:spPr>
          <a:xfrm>
            <a:off x="2437734" y="2413184"/>
            <a:ext cx="13412532" cy="0"/>
          </a:xfrm>
          <a:prstGeom prst="line">
            <a:avLst/>
          </a:prstGeom>
          <a:ln cap="flat" w="19050">
            <a:solidFill>
              <a:srgbClr val="0368FE"/>
            </a:solidFill>
            <a:prstDash val="solid"/>
            <a:headEnd type="none" len="sm" w="sm"/>
            <a:tailEnd type="none" len="sm" w="sm"/>
          </a:ln>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546340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4783698" y="9378558"/>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5"/>
            <a:stretch>
              <a:fillRect l="0" t="0" r="0" b="0"/>
            </a:stretch>
          </a:blipFill>
        </p:spPr>
      </p:sp>
      <p:grpSp>
        <p:nvGrpSpPr>
          <p:cNvPr name="Group 4" id="4"/>
          <p:cNvGrpSpPr/>
          <p:nvPr/>
        </p:nvGrpSpPr>
        <p:grpSpPr>
          <a:xfrm rot="0">
            <a:off x="1806965" y="4280012"/>
            <a:ext cx="556176" cy="556176"/>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68FE"/>
            </a:solidFill>
          </p:spPr>
        </p:sp>
        <p:sp>
          <p:nvSpPr>
            <p:cNvPr name="TextBox 6" id="6"/>
            <p:cNvSpPr txBox="true"/>
            <p:nvPr/>
          </p:nvSpPr>
          <p:spPr>
            <a:xfrm>
              <a:off x="76200" y="57150"/>
              <a:ext cx="660400" cy="679450"/>
            </a:xfrm>
            <a:prstGeom prst="rect">
              <a:avLst/>
            </a:prstGeom>
          </p:spPr>
          <p:txBody>
            <a:bodyPr anchor="ctr" rtlCol="false" tIns="50800" lIns="50800" bIns="50800" rIns="50800"/>
            <a:lstStyle/>
            <a:p>
              <a:pPr algn="ctr">
                <a:lnSpc>
                  <a:spcPts val="2826"/>
                </a:lnSpc>
              </a:pPr>
            </a:p>
          </p:txBody>
        </p:sp>
      </p:grpSp>
      <p:sp>
        <p:nvSpPr>
          <p:cNvPr name="TextBox 7" id="7"/>
          <p:cNvSpPr txBox="true"/>
          <p:nvPr/>
        </p:nvSpPr>
        <p:spPr>
          <a:xfrm rot="0">
            <a:off x="1324687" y="1501009"/>
            <a:ext cx="13649514" cy="878143"/>
          </a:xfrm>
          <a:prstGeom prst="rect">
            <a:avLst/>
          </a:prstGeom>
        </p:spPr>
        <p:txBody>
          <a:bodyPr anchor="t" rtlCol="false" tIns="0" lIns="0" bIns="0" rIns="0">
            <a:spAutoFit/>
          </a:bodyPr>
          <a:lstStyle/>
          <a:p>
            <a:pPr algn="l">
              <a:lnSpc>
                <a:spcPts val="7136"/>
              </a:lnSpc>
            </a:pPr>
            <a:r>
              <a:rPr lang="en-US" sz="5208" b="true">
                <a:solidFill>
                  <a:srgbClr val="FFFFFF"/>
                </a:solidFill>
                <a:latin typeface="League Spartan"/>
                <a:ea typeface="League Spartan"/>
                <a:cs typeface="League Spartan"/>
                <a:sym typeface="League Spartan"/>
              </a:rPr>
              <a:t>Driving and the Brain</a:t>
            </a:r>
          </a:p>
        </p:txBody>
      </p:sp>
      <p:sp>
        <p:nvSpPr>
          <p:cNvPr name="TextBox 8" id="8"/>
          <p:cNvSpPr txBox="true"/>
          <p:nvPr/>
        </p:nvSpPr>
        <p:spPr>
          <a:xfrm rot="0">
            <a:off x="5583826" y="2293427"/>
            <a:ext cx="6433403" cy="878143"/>
          </a:xfrm>
          <a:prstGeom prst="rect">
            <a:avLst/>
          </a:prstGeom>
        </p:spPr>
        <p:txBody>
          <a:bodyPr anchor="t" rtlCol="false" tIns="0" lIns="0" bIns="0" rIns="0">
            <a:spAutoFit/>
          </a:bodyPr>
          <a:lstStyle/>
          <a:p>
            <a:pPr algn="l">
              <a:lnSpc>
                <a:spcPts val="7136"/>
              </a:lnSpc>
            </a:pPr>
            <a:r>
              <a:rPr lang="en-US" sz="5208" b="true">
                <a:solidFill>
                  <a:srgbClr val="31EFC3"/>
                </a:solidFill>
                <a:latin typeface="League Spartan"/>
                <a:ea typeface="League Spartan"/>
                <a:cs typeface="League Spartan"/>
                <a:sym typeface="League Spartan"/>
              </a:rPr>
              <a:t>Is it growing?</a:t>
            </a:r>
          </a:p>
        </p:txBody>
      </p:sp>
      <p:sp>
        <p:nvSpPr>
          <p:cNvPr name="TextBox 9" id="9"/>
          <p:cNvSpPr txBox="true"/>
          <p:nvPr/>
        </p:nvSpPr>
        <p:spPr>
          <a:xfrm rot="0">
            <a:off x="2085053" y="9935168"/>
            <a:ext cx="14859763" cy="195325"/>
          </a:xfrm>
          <a:prstGeom prst="rect">
            <a:avLst/>
          </a:prstGeom>
        </p:spPr>
        <p:txBody>
          <a:bodyPr anchor="t" rtlCol="false" tIns="0" lIns="0" bIns="0" rIns="0">
            <a:spAutoFit/>
          </a:bodyPr>
          <a:lstStyle/>
          <a:p>
            <a:pPr algn="l">
              <a:lnSpc>
                <a:spcPts val="1507"/>
              </a:lnSpc>
            </a:pPr>
            <a:r>
              <a:rPr lang="en-US" b="true" sz="1100" u="sng">
                <a:solidFill>
                  <a:srgbClr val="FFFFFF"/>
                </a:solidFill>
                <a:latin typeface="League Spartan"/>
                <a:ea typeface="League Spartan"/>
                <a:cs typeface="League Spartan"/>
                <a:sym typeface="League Spartan"/>
                <a:hlinkClick r:id="rId6" tooltip="https://time.com/7295195/ai-chatgpt-google-learning-school"/>
              </a:rPr>
              <a:t>Maguire et al., Proceedings of the National Academy of Sciences, 2000; follow-up work confirms hippocampus growth with navigation expertise.</a:t>
            </a:r>
          </a:p>
        </p:txBody>
      </p:sp>
      <p:sp>
        <p:nvSpPr>
          <p:cNvPr name="TextBox 10" id="10"/>
          <p:cNvSpPr txBox="true"/>
          <p:nvPr/>
        </p:nvSpPr>
        <p:spPr>
          <a:xfrm rot="0">
            <a:off x="2895677" y="3971155"/>
            <a:ext cx="14049139" cy="1672916"/>
          </a:xfrm>
          <a:prstGeom prst="rect">
            <a:avLst/>
          </a:prstGeom>
        </p:spPr>
        <p:txBody>
          <a:bodyPr anchor="t" rtlCol="false" tIns="0" lIns="0" bIns="0" rIns="0">
            <a:spAutoFit/>
          </a:bodyPr>
          <a:lstStyle/>
          <a:p>
            <a:pPr algn="l">
              <a:lnSpc>
                <a:spcPts val="4958"/>
              </a:lnSpc>
            </a:pPr>
            <a:r>
              <a:rPr lang="en-US" sz="3619" b="true">
                <a:solidFill>
                  <a:srgbClr val="FFFFFF"/>
                </a:solidFill>
                <a:latin typeface="League Spartan"/>
                <a:ea typeface="League Spartan"/>
                <a:cs typeface="League Spartan"/>
                <a:sym typeface="League Spartan"/>
              </a:rPr>
              <a:t>“Navig</a:t>
            </a:r>
            <a:r>
              <a:rPr lang="en-US" sz="3619" b="true">
                <a:solidFill>
                  <a:srgbClr val="FFFFFF"/>
                </a:solidFill>
                <a:latin typeface="League Spartan"/>
                <a:ea typeface="League Spartan"/>
                <a:cs typeface="League Spartan"/>
                <a:sym typeface="League Spartan"/>
              </a:rPr>
              <a:t>ation-related structural change in the hippocampi of taxi drivers”</a:t>
            </a:r>
          </a:p>
          <a:p>
            <a:pPr algn="l">
              <a:lnSpc>
                <a:spcPts val="3340"/>
              </a:lnSpc>
            </a:pPr>
          </a:p>
        </p:txBody>
      </p:sp>
      <p:sp>
        <p:nvSpPr>
          <p:cNvPr name="TextBox 11" id="11"/>
          <p:cNvSpPr txBox="true"/>
          <p:nvPr/>
        </p:nvSpPr>
        <p:spPr>
          <a:xfrm rot="0">
            <a:off x="4261168" y="5366589"/>
            <a:ext cx="10507534" cy="842182"/>
          </a:xfrm>
          <a:prstGeom prst="rect">
            <a:avLst/>
          </a:prstGeom>
        </p:spPr>
        <p:txBody>
          <a:bodyPr anchor="t" rtlCol="false" tIns="0" lIns="0" bIns="0" rIns="0">
            <a:spAutoFit/>
          </a:bodyPr>
          <a:lstStyle/>
          <a:p>
            <a:pPr algn="l">
              <a:lnSpc>
                <a:spcPts val="3340"/>
              </a:lnSpc>
            </a:pPr>
            <a:r>
              <a:rPr lang="en-US" sz="2438" b="true">
                <a:solidFill>
                  <a:srgbClr val="FFFFFF"/>
                </a:solidFill>
                <a:latin typeface="League Spartan"/>
                <a:ea typeface="League Spartan"/>
                <a:cs typeface="League Spartan"/>
                <a:sym typeface="League Spartan"/>
              </a:rPr>
              <a:t>The posterior hippo</a:t>
            </a:r>
            <a:r>
              <a:rPr lang="en-US" sz="2438" b="true">
                <a:solidFill>
                  <a:srgbClr val="FFFFFF"/>
                </a:solidFill>
                <a:latin typeface="League Spartan"/>
                <a:ea typeface="League Spartan"/>
                <a:cs typeface="League Spartan"/>
                <a:sym typeface="League Spartan"/>
              </a:rPr>
              <a:t>campi of taxi </a:t>
            </a:r>
            <a:r>
              <a:rPr lang="en-US" b="true" sz="2438" u="none">
                <a:solidFill>
                  <a:srgbClr val="FFFFFF"/>
                </a:solidFill>
                <a:latin typeface="League Spartan"/>
                <a:ea typeface="League Spartan"/>
                <a:cs typeface="League Spartan"/>
                <a:sym typeface="League Spartan"/>
              </a:rPr>
              <a:t>dr</a:t>
            </a:r>
            <a:r>
              <a:rPr lang="en-US" sz="2438" b="true">
                <a:solidFill>
                  <a:srgbClr val="FFFFFF"/>
                </a:solidFill>
                <a:latin typeface="League Spartan"/>
                <a:ea typeface="League Spartan"/>
                <a:cs typeface="League Spartan"/>
                <a:sym typeface="League Spartan"/>
              </a:rPr>
              <a:t>iv</a:t>
            </a:r>
            <a:r>
              <a:rPr lang="en-US" b="true" sz="2438" u="none">
                <a:solidFill>
                  <a:srgbClr val="FFFFFF"/>
                </a:solidFill>
                <a:latin typeface="League Spartan"/>
                <a:ea typeface="League Spartan"/>
                <a:cs typeface="League Spartan"/>
                <a:sym typeface="League Spartan"/>
              </a:rPr>
              <a:t>er</a:t>
            </a:r>
            <a:r>
              <a:rPr lang="en-US" sz="2438" b="true">
                <a:solidFill>
                  <a:srgbClr val="FFFFFF"/>
                </a:solidFill>
                <a:latin typeface="League Spartan"/>
                <a:ea typeface="League Spartan"/>
                <a:cs typeface="League Spartan"/>
                <a:sym typeface="League Spartan"/>
              </a:rPr>
              <a:t>s were significantly larger relative to those of control subjects.</a:t>
            </a:r>
          </a:p>
        </p:txBody>
      </p:sp>
      <p:sp>
        <p:nvSpPr>
          <p:cNvPr name="TextBox 12" id="12"/>
          <p:cNvSpPr txBox="true"/>
          <p:nvPr/>
        </p:nvSpPr>
        <p:spPr>
          <a:xfrm rot="0">
            <a:off x="4276164" y="6516344"/>
            <a:ext cx="10507534" cy="1265781"/>
          </a:xfrm>
          <a:prstGeom prst="rect">
            <a:avLst/>
          </a:prstGeom>
        </p:spPr>
        <p:txBody>
          <a:bodyPr anchor="t" rtlCol="false" tIns="0" lIns="0" bIns="0" rIns="0">
            <a:spAutoFit/>
          </a:bodyPr>
          <a:lstStyle/>
          <a:p>
            <a:pPr algn="l">
              <a:lnSpc>
                <a:spcPts val="3340"/>
              </a:lnSpc>
            </a:pPr>
            <a:r>
              <a:rPr lang="en-US" sz="2438" b="true">
                <a:solidFill>
                  <a:srgbClr val="FFFFFF"/>
                </a:solidFill>
                <a:latin typeface="League Spartan"/>
                <a:ea typeface="League Spartan"/>
                <a:cs typeface="League Spartan"/>
                <a:sym typeface="League Spartan"/>
              </a:rPr>
              <a:t>It seems that there is a capacity for local plastic change in the structure of the healthy adult human brain in response to environmental demands.</a:t>
            </a:r>
          </a:p>
        </p:txBody>
      </p:sp>
      <p:sp>
        <p:nvSpPr>
          <p:cNvPr name="AutoShape 13" id="13"/>
          <p:cNvSpPr/>
          <p:nvPr/>
        </p:nvSpPr>
        <p:spPr>
          <a:xfrm>
            <a:off x="2895677" y="3599937"/>
            <a:ext cx="13412532" cy="0"/>
          </a:xfrm>
          <a:prstGeom prst="line">
            <a:avLst/>
          </a:prstGeom>
          <a:ln cap="flat" w="19050">
            <a:solidFill>
              <a:srgbClr val="0368FE"/>
            </a:solidFill>
            <a:prstDash val="solid"/>
            <a:headEnd type="none" len="sm" w="sm"/>
            <a:tailEnd type="none" len="sm" w="sm"/>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2824600" cy="2874911"/>
          </a:xfrm>
          <a:custGeom>
            <a:avLst/>
            <a:gdLst/>
            <a:ahLst/>
            <a:cxnLst/>
            <a:rect r="r" b="b" t="t" l="l"/>
            <a:pathLst>
              <a:path h="2874911" w="2824600">
                <a:moveTo>
                  <a:pt x="0" y="0"/>
                </a:moveTo>
                <a:lnTo>
                  <a:pt x="2824600" y="0"/>
                </a:lnTo>
                <a:lnTo>
                  <a:pt x="2824600" y="2874911"/>
                </a:lnTo>
                <a:lnTo>
                  <a:pt x="0" y="287491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4783698" y="9378558"/>
            <a:ext cx="2475602" cy="366110"/>
          </a:xfrm>
          <a:custGeom>
            <a:avLst/>
            <a:gdLst/>
            <a:ahLst/>
            <a:cxnLst/>
            <a:rect r="r" b="b" t="t" l="l"/>
            <a:pathLst>
              <a:path h="366110" w="2475602">
                <a:moveTo>
                  <a:pt x="0" y="0"/>
                </a:moveTo>
                <a:lnTo>
                  <a:pt x="2475602" y="0"/>
                </a:lnTo>
                <a:lnTo>
                  <a:pt x="2475602" y="366110"/>
                </a:lnTo>
                <a:lnTo>
                  <a:pt x="0" y="366110"/>
                </a:lnTo>
                <a:lnTo>
                  <a:pt x="0" y="0"/>
                </a:lnTo>
                <a:close/>
              </a:path>
            </a:pathLst>
          </a:custGeom>
          <a:blipFill>
            <a:blip r:embed="rId5"/>
            <a:stretch>
              <a:fillRect l="0" t="0" r="0" b="0"/>
            </a:stretch>
          </a:blipFill>
        </p:spPr>
      </p:sp>
      <p:sp>
        <p:nvSpPr>
          <p:cNvPr name="TextBox 4" id="4"/>
          <p:cNvSpPr txBox="true"/>
          <p:nvPr/>
        </p:nvSpPr>
        <p:spPr>
          <a:xfrm rot="0">
            <a:off x="2085053" y="4304903"/>
            <a:ext cx="6433403" cy="1783018"/>
          </a:xfrm>
          <a:prstGeom prst="rect">
            <a:avLst/>
          </a:prstGeom>
        </p:spPr>
        <p:txBody>
          <a:bodyPr anchor="t" rtlCol="false" tIns="0" lIns="0" bIns="0" rIns="0">
            <a:spAutoFit/>
          </a:bodyPr>
          <a:lstStyle/>
          <a:p>
            <a:pPr algn="l">
              <a:lnSpc>
                <a:spcPts val="7136"/>
              </a:lnSpc>
            </a:pPr>
            <a:r>
              <a:rPr lang="en-US" sz="5208" b="true">
                <a:solidFill>
                  <a:srgbClr val="31EFC3"/>
                </a:solidFill>
                <a:latin typeface="League Spartan"/>
                <a:ea typeface="League Spartan"/>
                <a:cs typeface="League Spartan"/>
                <a:sym typeface="League Spartan"/>
              </a:rPr>
              <a:t>The Role of Instructors</a:t>
            </a:r>
          </a:p>
        </p:txBody>
      </p:sp>
      <p:sp>
        <p:nvSpPr>
          <p:cNvPr name="TextBox 5" id="5"/>
          <p:cNvSpPr txBox="true"/>
          <p:nvPr/>
        </p:nvSpPr>
        <p:spPr>
          <a:xfrm rot="0">
            <a:off x="2085053" y="9935168"/>
            <a:ext cx="14859763" cy="195325"/>
          </a:xfrm>
          <a:prstGeom prst="rect">
            <a:avLst/>
          </a:prstGeom>
        </p:spPr>
        <p:txBody>
          <a:bodyPr anchor="t" rtlCol="false" tIns="0" lIns="0" bIns="0" rIns="0">
            <a:spAutoFit/>
          </a:bodyPr>
          <a:lstStyle/>
          <a:p>
            <a:pPr algn="l">
              <a:lnSpc>
                <a:spcPts val="1507"/>
              </a:lnSpc>
            </a:pPr>
            <a:r>
              <a:rPr lang="en-US" sz="1100" b="true">
                <a:solidFill>
                  <a:srgbClr val="FFFFFF"/>
                </a:solidFill>
                <a:latin typeface="League Spartan"/>
                <a:ea typeface="League Spartan"/>
                <a:cs typeface="League Spartan"/>
                <a:sym typeface="League Spartan"/>
              </a:rPr>
              <a:t>“The State of AI in Early 2024: Gen AI adoption spikes and starts to generate value.” McKinsey Global Survey, May 2024.</a:t>
            </a:r>
          </a:p>
        </p:txBody>
      </p:sp>
      <p:sp>
        <p:nvSpPr>
          <p:cNvPr name="AutoShape 6" id="6"/>
          <p:cNvSpPr/>
          <p:nvPr/>
        </p:nvSpPr>
        <p:spPr>
          <a:xfrm>
            <a:off x="9144000" y="2667243"/>
            <a:ext cx="0" cy="6492240"/>
          </a:xfrm>
          <a:prstGeom prst="line">
            <a:avLst/>
          </a:prstGeom>
          <a:ln cap="flat" w="19050">
            <a:solidFill>
              <a:srgbClr val="0368FE"/>
            </a:solidFill>
            <a:prstDash val="solid"/>
            <a:headEnd type="none" len="sm" w="sm"/>
            <a:tailEnd type="none" len="sm" w="sm"/>
          </a:ln>
        </p:spPr>
      </p:sp>
      <p:sp>
        <p:nvSpPr>
          <p:cNvPr name="TextBox 7" id="7"/>
          <p:cNvSpPr txBox="true"/>
          <p:nvPr/>
        </p:nvSpPr>
        <p:spPr>
          <a:xfrm rot="0">
            <a:off x="10174878" y="4103957"/>
            <a:ext cx="6433403" cy="1217676"/>
          </a:xfrm>
          <a:prstGeom prst="rect">
            <a:avLst/>
          </a:prstGeom>
        </p:spPr>
        <p:txBody>
          <a:bodyPr anchor="t" rtlCol="false" tIns="0" lIns="0" bIns="0" rIns="0">
            <a:spAutoFit/>
          </a:bodyPr>
          <a:lstStyle/>
          <a:p>
            <a:pPr algn="l">
              <a:lnSpc>
                <a:spcPts val="4932"/>
              </a:lnSpc>
            </a:pPr>
            <a:r>
              <a:rPr lang="en-US" sz="3600" b="true">
                <a:solidFill>
                  <a:srgbClr val="FFFFFF"/>
                </a:solidFill>
                <a:latin typeface="League Spartan"/>
                <a:ea typeface="League Spartan"/>
                <a:cs typeface="League Spartan"/>
                <a:sym typeface="League Spartan"/>
              </a:rPr>
              <a:t>Old model: instructor as information gatekeeper</a:t>
            </a:r>
          </a:p>
        </p:txBody>
      </p:sp>
      <p:sp>
        <p:nvSpPr>
          <p:cNvPr name="TextBox 8" id="8"/>
          <p:cNvSpPr txBox="true"/>
          <p:nvPr/>
        </p:nvSpPr>
        <p:spPr>
          <a:xfrm rot="0">
            <a:off x="10174878" y="5626809"/>
            <a:ext cx="6433403" cy="2455926"/>
          </a:xfrm>
          <a:prstGeom prst="rect">
            <a:avLst/>
          </a:prstGeom>
        </p:spPr>
        <p:txBody>
          <a:bodyPr anchor="t" rtlCol="false" tIns="0" lIns="0" bIns="0" rIns="0">
            <a:spAutoFit/>
          </a:bodyPr>
          <a:lstStyle/>
          <a:p>
            <a:pPr algn="l">
              <a:lnSpc>
                <a:spcPts val="4932"/>
              </a:lnSpc>
            </a:pPr>
          </a:p>
          <a:p>
            <a:pPr algn="l">
              <a:lnSpc>
                <a:spcPts val="4932"/>
              </a:lnSpc>
            </a:pPr>
            <a:r>
              <a:rPr lang="en-US" sz="3600" b="true">
                <a:solidFill>
                  <a:srgbClr val="FFFFFF"/>
                </a:solidFill>
                <a:latin typeface="League Spartan"/>
                <a:ea typeface="League Spartan"/>
                <a:cs typeface="League Spartan"/>
                <a:sym typeface="League Spartan"/>
              </a:rPr>
              <a:t>New model: instructor as interpreter, coach, and emotional compass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DAG27kc21FI</dc:identifier>
  <dcterms:modified xsi:type="dcterms:W3CDTF">2011-08-01T06:04:30Z</dcterms:modified>
  <cp:revision>1</cp:revision>
  <dc:title>AI in The Drivers Seat</dc:title>
</cp:coreProperties>
</file>